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80" r:id="rId2"/>
    <p:sldId id="281" r:id="rId3"/>
    <p:sldId id="288" r:id="rId4"/>
    <p:sldId id="290" r:id="rId5"/>
    <p:sldId id="296" r:id="rId6"/>
    <p:sldId id="304" r:id="rId7"/>
    <p:sldId id="303" r:id="rId8"/>
    <p:sldId id="297" r:id="rId9"/>
    <p:sldId id="283" r:id="rId10"/>
    <p:sldId id="298" r:id="rId11"/>
    <p:sldId id="299" r:id="rId12"/>
    <p:sldId id="300" r:id="rId13"/>
    <p:sldId id="301" r:id="rId14"/>
    <p:sldId id="302" r:id="rId15"/>
    <p:sldId id="282" r:id="rId16"/>
    <p:sldId id="291" r:id="rId17"/>
    <p:sldId id="293" r:id="rId18"/>
    <p:sldId id="294" r:id="rId19"/>
    <p:sldId id="295" r:id="rId20"/>
    <p:sldId id="292" r:id="rId21"/>
    <p:sldId id="285" r:id="rId22"/>
    <p:sldId id="305" r:id="rId23"/>
    <p:sldId id="306" r:id="rId24"/>
    <p:sldId id="307" r:id="rId25"/>
    <p:sldId id="308" r:id="rId26"/>
    <p:sldId id="309" r:id="rId27"/>
    <p:sldId id="28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FF"/>
    <a:srgbClr val="034EA2"/>
    <a:srgbClr val="717273"/>
    <a:srgbClr val="5FB4E6"/>
    <a:srgbClr val="0047BB"/>
    <a:srgbClr val="103F74"/>
    <a:srgbClr val="B5D3F5"/>
    <a:srgbClr val="A7265C"/>
    <a:srgbClr val="A8A9AD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42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A79EC-4D36-4FC1-B81D-BB24D797C14C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9D81F-11B7-458F-B8DB-3F84825B0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solidFill>
            <a:srgbClr val="0C2E86"/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rgbClr val="034EA2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5FB4E6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rgbClr val="717273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51" y="24382"/>
            <a:ext cx="1605111" cy="14177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0938" y="-26988"/>
            <a:ext cx="7793037" cy="11430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900113" y="1700213"/>
            <a:ext cx="7772400" cy="41148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BF326-F59D-46A2-B304-BE06EFE68B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203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50" dirty="0">
              <a:effectLst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2583E1-AAAD-4D84-ACC2-1A3ABC7DACB5}" type="datetimeFigureOut">
              <a:rPr lang="ko-KR" altLang="en-US" smtClean="0"/>
              <a:pPr/>
              <a:t>2023-10-24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rgbClr val="0C2E86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665" y="4221088"/>
            <a:ext cx="430887" cy="2592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altLang="ko-KR" sz="1600" baseline="0" dirty="0">
                <a:ln>
                  <a:noFill/>
                </a:ln>
                <a:solidFill>
                  <a:srgbClr val="103F74"/>
                </a:solidFill>
                <a:effectLst>
                  <a:glow rad="12700">
                    <a:srgbClr val="A7265C">
                      <a:alpha val="25000"/>
                    </a:srgbClr>
                  </a:glow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+mn-ea"/>
              </a:rPr>
              <a:t>Virtual Reality</a:t>
            </a:r>
            <a:endParaRPr lang="ko-KR" altLang="en-US" sz="1600" baseline="0" dirty="0">
              <a:ln>
                <a:noFill/>
              </a:ln>
              <a:solidFill>
                <a:srgbClr val="103F74"/>
              </a:solidFill>
              <a:effectLst>
                <a:glow rad="12700">
                  <a:srgbClr val="A7265C">
                    <a:alpha val="25000"/>
                  </a:srgbClr>
                </a:glow>
                <a:reflection blurRad="6350" stA="55000" endA="300" endPos="45500" dir="5400000" sy="-100000" algn="bl" rotWithShape="0"/>
              </a:effectLst>
              <a:latin typeface="Broadway" pitchFamily="82" charset="0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5" y="6049325"/>
            <a:ext cx="1729110" cy="684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rtl="0" eaLnBrk="1" latinLnBrk="1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+mn-ea"/>
          <a:ea typeface="+mn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endParaRPr lang="en-US" altLang="ko-KR" sz="2000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endParaRPr lang="en-US" altLang="ko-KR" sz="2000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r>
              <a:rPr lang="en-US" altLang="ko-KR" sz="2000" b="1" dirty="0">
                <a:effectLst>
                  <a:reflection blurRad="6350" stA="55000" endA="300" endPos="45500" dir="5400000" sy="-100000" algn="bl" rotWithShape="0"/>
                </a:effectLst>
                <a:latin typeface="+mn-ea"/>
              </a:rPr>
              <a:t>Jin-Mo Kim</a:t>
            </a:r>
          </a:p>
          <a:p>
            <a:r>
              <a:rPr lang="en-US" altLang="ko-KR" sz="1600" i="1">
                <a:effectLst>
                  <a:reflection blurRad="6350" stA="55000" endA="300" endPos="45500" dir="5400000" sy="-100000" algn="bl" rotWithShape="0"/>
                </a:effectLst>
                <a:latin typeface="+mn-ea"/>
              </a:rPr>
              <a:t>jinm</a:t>
            </a:r>
            <a:r>
              <a:rPr lang="en-US" altLang="ko-KR" sz="1600" i="1">
                <a:effectLst>
                  <a:reflection blurRad="6350" stA="55000" endA="300" endPos="45500" dir="5400000" sy="-100000" algn="bl" rotWithShape="0"/>
                </a:effectLst>
              </a:rPr>
              <a:t>o.kim@hansung.ac.kr</a:t>
            </a:r>
            <a:endParaRPr lang="ko-KR" altLang="en-US" sz="1600" i="1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/>
          <a:lstStyle/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캐릭터 애니메이션</a:t>
            </a:r>
            <a:b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sz="24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(Chapter 5)</a:t>
            </a:r>
            <a:endParaRPr lang="ko-KR" altLang="en-US" sz="2400" b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10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애니메이션 사이의 전환 처리 </a:t>
            </a:r>
            <a:r>
              <a:rPr lang="en-US" altLang="ko-KR" dirty="0"/>
              <a:t>: Transition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6166" t="23998" r="1655" b="15751"/>
          <a:stretch/>
        </p:blipFill>
        <p:spPr>
          <a:xfrm>
            <a:off x="251520" y="2293640"/>
            <a:ext cx="5760640" cy="2880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7624" t="4540" b="48078"/>
          <a:stretch/>
        </p:blipFill>
        <p:spPr>
          <a:xfrm>
            <a:off x="6084168" y="2293640"/>
            <a:ext cx="2864496" cy="328560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84168" y="5067245"/>
            <a:ext cx="2852274" cy="4499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87598" y="3645025"/>
            <a:ext cx="1364722" cy="1896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1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애니메이션 사이의 전환 처리 </a:t>
            </a:r>
            <a:r>
              <a:rPr lang="en-US" altLang="ko-KR" dirty="0"/>
              <a:t>: Transition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067" t="25347" r="2558" b="15908"/>
          <a:stretch/>
        </p:blipFill>
        <p:spPr>
          <a:xfrm>
            <a:off x="323528" y="2329644"/>
            <a:ext cx="5616624" cy="2808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7666" t="4511" b="48172"/>
          <a:stretch/>
        </p:blipFill>
        <p:spPr>
          <a:xfrm>
            <a:off x="6084168" y="2329644"/>
            <a:ext cx="2859052" cy="328108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5093621"/>
            <a:ext cx="2852274" cy="4499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87598" y="3671401"/>
            <a:ext cx="1364722" cy="1896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3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애니메이션 사이의 전환 처리 </a:t>
            </a:r>
            <a:r>
              <a:rPr lang="en-US" altLang="ko-KR" dirty="0"/>
              <a:t>: Transition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6166" t="25606" r="1655" b="15649"/>
          <a:stretch/>
        </p:blipFill>
        <p:spPr>
          <a:xfrm>
            <a:off x="323528" y="2329644"/>
            <a:ext cx="5760640" cy="2808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7626" t="4224" b="49640"/>
          <a:stretch/>
        </p:blipFill>
        <p:spPr>
          <a:xfrm>
            <a:off x="6156176" y="2329644"/>
            <a:ext cx="2864278" cy="31991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80884" y="5033746"/>
            <a:ext cx="2852274" cy="4499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84314" y="3708242"/>
            <a:ext cx="1364722" cy="1896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8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애니메이션 사이의 전환 처리 </a:t>
            </a:r>
            <a:r>
              <a:rPr lang="en-US" altLang="ko-KR" dirty="0"/>
              <a:t>: Transition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068" t="24100" r="1655" b="15649"/>
          <a:stretch/>
        </p:blipFill>
        <p:spPr>
          <a:xfrm>
            <a:off x="323528" y="2276872"/>
            <a:ext cx="5688632" cy="2880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77698" t="4374" b="50179"/>
          <a:stretch/>
        </p:blipFill>
        <p:spPr>
          <a:xfrm>
            <a:off x="6084168" y="2276872"/>
            <a:ext cx="2855023" cy="31514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4970528"/>
            <a:ext cx="2852274" cy="4499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87598" y="3645024"/>
            <a:ext cx="1364722" cy="1896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3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 err="1"/>
              <a:t>애니메이터</a:t>
            </a:r>
            <a:r>
              <a:rPr lang="ko-KR" altLang="en-US" dirty="0"/>
              <a:t> 등록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7263" t="4519" b="60945"/>
          <a:stretch/>
        </p:blipFill>
        <p:spPr>
          <a:xfrm>
            <a:off x="179512" y="2204864"/>
            <a:ext cx="8728952" cy="30963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20072" y="3933056"/>
            <a:ext cx="3744416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6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Translate/</a:t>
            </a:r>
            <a:r>
              <a:rPr lang="en-US" altLang="ko-KR" dirty="0" err="1"/>
              <a:t>Rigidbody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플레이어 캐릭터 구축</a:t>
            </a:r>
            <a:endParaRPr lang="en-US" altLang="ko-KR" dirty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 err="1">
                <a:sym typeface="Wingdings" pitchFamily="2" charset="2"/>
              </a:rPr>
              <a:t>Rigidbody</a:t>
            </a:r>
            <a:r>
              <a:rPr lang="en-US" altLang="ko-KR" dirty="0">
                <a:sym typeface="Wingdings" pitchFamily="2" charset="2"/>
              </a:rPr>
              <a:t> &amp; Collider </a:t>
            </a:r>
            <a:r>
              <a:rPr lang="ko-KR" altLang="en-US" dirty="0">
                <a:sym typeface="Wingdings" pitchFamily="2" charset="2"/>
              </a:rPr>
              <a:t>컴포넌트 추가</a:t>
            </a:r>
            <a:endParaRPr lang="en-US" altLang="ko-KR" dirty="0">
              <a:sym typeface="Wingdings" pitchFamily="2" charset="2"/>
            </a:endParaRPr>
          </a:p>
          <a:p>
            <a:pPr lvl="2" fontAlgn="auto">
              <a:spcAft>
                <a:spcPts val="0"/>
              </a:spcAft>
            </a:pPr>
            <a:r>
              <a:rPr lang="en-US" altLang="ko-KR" dirty="0">
                <a:sym typeface="Wingdings" pitchFamily="2" charset="2"/>
              </a:rPr>
              <a:t>Hierarchy  MaleFree1 </a:t>
            </a:r>
            <a:r>
              <a:rPr lang="ko-KR" altLang="en-US" dirty="0">
                <a:sym typeface="Wingdings" pitchFamily="2" charset="2"/>
              </a:rPr>
              <a:t>선택</a:t>
            </a:r>
            <a:endParaRPr lang="en-US" altLang="ko-KR" dirty="0">
              <a:sym typeface="Wingdings" pitchFamily="2" charset="2"/>
            </a:endParaRPr>
          </a:p>
          <a:p>
            <a:pPr lvl="2" fontAlgn="auto">
              <a:spcAft>
                <a:spcPts val="0"/>
              </a:spcAft>
            </a:pPr>
            <a:r>
              <a:rPr lang="en-US" altLang="ko-KR" dirty="0">
                <a:sym typeface="Wingdings" pitchFamily="2" charset="2"/>
              </a:rPr>
              <a:t>Component  Physics  </a:t>
            </a:r>
            <a:r>
              <a:rPr lang="en-US" altLang="ko-KR" dirty="0" err="1">
                <a:sym typeface="Wingdings" pitchFamily="2" charset="2"/>
              </a:rPr>
              <a:t>Rigidbody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Component  Physics  Capsule Collider</a:t>
            </a:r>
          </a:p>
          <a:p>
            <a:pPr lvl="3"/>
            <a:r>
              <a:rPr lang="ko-KR" altLang="en-US" dirty="0">
                <a:sym typeface="Wingdings" pitchFamily="2" charset="2"/>
              </a:rPr>
              <a:t>캐릭터와 대략적으로 일치시킬 수 있도록 수치 조절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794" t="39318" r="378" b="18572"/>
          <a:stretch/>
        </p:blipFill>
        <p:spPr>
          <a:xfrm>
            <a:off x="5508104" y="3356992"/>
            <a:ext cx="3261058" cy="34077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54514" y="4730262"/>
            <a:ext cx="2313829" cy="2109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0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Translate/</a:t>
            </a:r>
            <a:r>
              <a:rPr lang="en-US" altLang="ko-KR" dirty="0" err="1"/>
              <a:t>Rigidbody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스크립트에 의한 캐릭터의 움직임 제어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Project  C# Script  </a:t>
            </a:r>
            <a:r>
              <a:rPr lang="en-US" altLang="ko-KR" dirty="0" err="1">
                <a:sym typeface="Wingdings" pitchFamily="2" charset="2"/>
              </a:rPr>
              <a:t>PlayerRigidbody.cs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생성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9712" y="2132856"/>
            <a:ext cx="69120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private Animator </a:t>
            </a:r>
            <a:r>
              <a:rPr lang="en-US" altLang="ko-KR" sz="1100" dirty="0" err="1">
                <a:latin typeface="+mn-ea"/>
              </a:rPr>
              <a:t>m_animator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</a:t>
            </a:r>
            <a:r>
              <a:rPr lang="en-US" altLang="ko-KR" sz="1100" dirty="0" err="1">
                <a:latin typeface="+mn-ea"/>
              </a:rPr>
              <a:t>Rigidbody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m_rigidBody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bool 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bool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List&lt;Collider&gt; </a:t>
            </a:r>
            <a:r>
              <a:rPr lang="en-US" altLang="ko-KR" sz="1100" dirty="0" err="1">
                <a:latin typeface="+mn-ea"/>
              </a:rPr>
              <a:t>m_collisions</a:t>
            </a:r>
            <a:r>
              <a:rPr lang="en-US" altLang="ko-KR" sz="1100" dirty="0">
                <a:latin typeface="+mn-ea"/>
              </a:rPr>
              <a:t> = new List&lt;Collider&gt;();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public float </a:t>
            </a:r>
            <a:r>
              <a:rPr lang="en-US" altLang="ko-KR" sz="1100" dirty="0" err="1">
                <a:latin typeface="+mn-ea"/>
              </a:rPr>
              <a:t>m_moveSpeed</a:t>
            </a:r>
            <a:r>
              <a:rPr lang="en-US" altLang="ko-KR" sz="1100" dirty="0">
                <a:latin typeface="+mn-ea"/>
              </a:rPr>
              <a:t> = 2.0f;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public float </a:t>
            </a:r>
            <a:r>
              <a:rPr lang="en-US" altLang="ko-KR" sz="1100" dirty="0" err="1">
                <a:latin typeface="+mn-ea"/>
              </a:rPr>
              <a:t>m_jumpForce</a:t>
            </a:r>
            <a:r>
              <a:rPr lang="en-US" altLang="ko-KR" sz="1100" dirty="0">
                <a:latin typeface="+mn-ea"/>
              </a:rPr>
              <a:t> = 5.0f;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float </a:t>
            </a:r>
            <a:r>
              <a:rPr lang="en-US" altLang="ko-KR" sz="1100" dirty="0" err="1">
                <a:latin typeface="+mn-ea"/>
              </a:rPr>
              <a:t>m_jumpTimeStamp</a:t>
            </a:r>
            <a:r>
              <a:rPr lang="en-US" altLang="ko-KR" sz="1100" dirty="0">
                <a:latin typeface="+mn-ea"/>
              </a:rPr>
              <a:t> = 0;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float </a:t>
            </a:r>
            <a:r>
              <a:rPr lang="en-US" altLang="ko-KR" sz="1100" dirty="0" err="1">
                <a:latin typeface="+mn-ea"/>
              </a:rPr>
              <a:t>m_minJumpInterval</a:t>
            </a:r>
            <a:r>
              <a:rPr lang="en-US" altLang="ko-KR" sz="1100" dirty="0">
                <a:latin typeface="+mn-ea"/>
              </a:rPr>
              <a:t> = 0.25f;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void Start()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m_rigidBody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GetComponent</a:t>
            </a:r>
            <a:r>
              <a:rPr lang="en-US" altLang="ko-KR" sz="1100" dirty="0">
                <a:latin typeface="+mn-ea"/>
              </a:rPr>
              <a:t>&lt;</a:t>
            </a:r>
            <a:r>
              <a:rPr lang="en-US" altLang="ko-KR" sz="1100" dirty="0" err="1">
                <a:latin typeface="+mn-ea"/>
              </a:rPr>
              <a:t>Rigidbody</a:t>
            </a:r>
            <a:r>
              <a:rPr lang="en-US" altLang="ko-KR" sz="1100" dirty="0">
                <a:latin typeface="+mn-ea"/>
              </a:rPr>
              <a:t>&gt;();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m_animator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GetComponent</a:t>
            </a:r>
            <a:r>
              <a:rPr lang="en-US" altLang="ko-KR" sz="1100" dirty="0">
                <a:latin typeface="+mn-ea"/>
              </a:rPr>
              <a:t>&lt;Animator&gt;();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void Update()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m_animator.SetBool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("Grounded",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m_isGrounded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PlayerMove</a:t>
            </a:r>
            <a:r>
              <a:rPr lang="en-US" altLang="ko-KR" sz="1100" dirty="0">
                <a:latin typeface="+mn-ea"/>
              </a:rPr>
              <a:t>();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JumpingAndLanding</a:t>
            </a:r>
            <a:r>
              <a:rPr lang="en-US" altLang="ko-KR" sz="1100" dirty="0">
                <a:latin typeface="+mn-ea"/>
              </a:rPr>
              <a:t>();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252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Translate/</a:t>
            </a:r>
            <a:r>
              <a:rPr lang="en-US" altLang="ko-KR" dirty="0" err="1"/>
              <a:t>Rigidbody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스크립트에 의한 캐릭터의 움직임 제어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Project  C# Script  </a:t>
            </a:r>
            <a:r>
              <a:rPr lang="en-US" altLang="ko-KR" dirty="0" err="1">
                <a:sym typeface="Wingdings" pitchFamily="2" charset="2"/>
              </a:rPr>
              <a:t>PlayerRigidbody.cs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생성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600" y="2348880"/>
            <a:ext cx="691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private void </a:t>
            </a:r>
            <a:r>
              <a:rPr lang="en-US" altLang="ko-KR" sz="1100" dirty="0" err="1">
                <a:latin typeface="+mn-ea"/>
              </a:rPr>
              <a:t>PlayerMove</a:t>
            </a:r>
            <a:r>
              <a:rPr lang="en-US" altLang="ko-KR" sz="1100" dirty="0">
                <a:latin typeface="+mn-ea"/>
              </a:rPr>
              <a:t>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float h = </a:t>
            </a:r>
            <a:r>
              <a:rPr lang="en-US" altLang="ko-KR" sz="1100" dirty="0" err="1">
                <a:latin typeface="+mn-ea"/>
              </a:rPr>
              <a:t>Input.GetAxis</a:t>
            </a:r>
            <a:r>
              <a:rPr lang="en-US" altLang="ko-KR" sz="1100" dirty="0">
                <a:latin typeface="+mn-ea"/>
              </a:rPr>
              <a:t>("Horizontal");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float v = </a:t>
            </a:r>
            <a:r>
              <a:rPr lang="en-US" altLang="ko-KR" sz="1100" dirty="0" err="1">
                <a:latin typeface="+mn-ea"/>
              </a:rPr>
              <a:t>Input.GetAxis</a:t>
            </a:r>
            <a:r>
              <a:rPr lang="en-US" altLang="ko-KR" sz="1100" dirty="0">
                <a:latin typeface="+mn-ea"/>
              </a:rPr>
              <a:t>("Vertical");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Vector3 </a:t>
            </a:r>
            <a:r>
              <a:rPr lang="en-US" altLang="ko-KR" sz="1100" dirty="0" err="1">
                <a:latin typeface="+mn-ea"/>
              </a:rPr>
              <a:t>moveHorizontal</a:t>
            </a:r>
            <a:r>
              <a:rPr lang="en-US" altLang="ko-KR" sz="1100" dirty="0">
                <a:latin typeface="+mn-ea"/>
              </a:rPr>
              <a:t> = Vector3.right * h;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Vector3 </a:t>
            </a:r>
            <a:r>
              <a:rPr lang="en-US" altLang="ko-KR" sz="1100" dirty="0" err="1">
                <a:latin typeface="+mn-ea"/>
              </a:rPr>
              <a:t>moveVertical</a:t>
            </a:r>
            <a:r>
              <a:rPr lang="en-US" altLang="ko-KR" sz="1100" dirty="0">
                <a:latin typeface="+mn-ea"/>
              </a:rPr>
              <a:t> = Vector3.forward * v;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Vector3 velocity = (</a:t>
            </a:r>
            <a:r>
              <a:rPr lang="en-US" altLang="ko-KR" sz="1100" dirty="0" err="1">
                <a:latin typeface="+mn-ea"/>
              </a:rPr>
              <a:t>moveHorizontal</a:t>
            </a:r>
            <a:r>
              <a:rPr lang="en-US" altLang="ko-KR" sz="1100" dirty="0">
                <a:latin typeface="+mn-ea"/>
              </a:rPr>
              <a:t> + </a:t>
            </a:r>
            <a:r>
              <a:rPr lang="en-US" altLang="ko-KR" sz="1100" dirty="0" err="1">
                <a:latin typeface="+mn-ea"/>
              </a:rPr>
              <a:t>moveVertical</a:t>
            </a:r>
            <a:r>
              <a:rPr lang="en-US" altLang="ko-KR" sz="1100" dirty="0">
                <a:latin typeface="+mn-ea"/>
              </a:rPr>
              <a:t>).normalized;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transform.LookAt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transform.position</a:t>
            </a:r>
            <a:r>
              <a:rPr lang="en-US" altLang="ko-KR" sz="1100" dirty="0">
                <a:latin typeface="+mn-ea"/>
              </a:rPr>
              <a:t> + velocity);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</a:t>
            </a:r>
            <a:r>
              <a:rPr lang="en-US" altLang="ko-KR" sz="1100" dirty="0" err="1">
                <a:latin typeface="+mn-ea"/>
              </a:rPr>
              <a:t>Input.GetKey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KeyCode.LeftShift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velocity *= 2.0f;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transform.Translate</a:t>
            </a:r>
            <a:r>
              <a:rPr lang="en-US" altLang="ko-KR" sz="1100" dirty="0">
                <a:latin typeface="+mn-ea"/>
              </a:rPr>
              <a:t>(velocity * </a:t>
            </a:r>
            <a:r>
              <a:rPr lang="en-US" altLang="ko-KR" sz="1100" dirty="0" err="1">
                <a:latin typeface="+mn-ea"/>
              </a:rPr>
              <a:t>m_moveSpeed</a:t>
            </a:r>
            <a:r>
              <a:rPr lang="en-US" altLang="ko-KR" sz="1100" dirty="0">
                <a:latin typeface="+mn-ea"/>
              </a:rPr>
              <a:t> * </a:t>
            </a:r>
            <a:r>
              <a:rPr lang="en-US" altLang="ko-KR" sz="1100" dirty="0" err="1">
                <a:latin typeface="+mn-ea"/>
              </a:rPr>
              <a:t>Time.deltaTime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Space.World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b="1" dirty="0">
                <a:solidFill>
                  <a:srgbClr val="0033FF"/>
                </a:solidFill>
                <a:latin typeface="+mn-ea"/>
              </a:rPr>
              <a:t>//</a:t>
            </a:r>
            <a:r>
              <a:rPr lang="en-US" altLang="ko-KR" sz="1100" b="1" dirty="0" err="1">
                <a:solidFill>
                  <a:srgbClr val="0033FF"/>
                </a:solidFill>
                <a:latin typeface="+mn-ea"/>
              </a:rPr>
              <a:t>m_rigidBody.MovePosition</a:t>
            </a:r>
            <a:r>
              <a:rPr lang="en-US" altLang="ko-KR" sz="1100" b="1" dirty="0">
                <a:solidFill>
                  <a:srgbClr val="0033FF"/>
                </a:solidFill>
                <a:latin typeface="+mn-ea"/>
              </a:rPr>
              <a:t>(</a:t>
            </a:r>
            <a:r>
              <a:rPr lang="en-US" altLang="ko-KR" sz="1100" b="1" dirty="0" err="1">
                <a:solidFill>
                  <a:srgbClr val="0033FF"/>
                </a:solidFill>
                <a:latin typeface="+mn-ea"/>
              </a:rPr>
              <a:t>transform.position</a:t>
            </a:r>
            <a:r>
              <a:rPr lang="en-US" altLang="ko-KR" sz="1100" b="1" dirty="0">
                <a:solidFill>
                  <a:srgbClr val="0033FF"/>
                </a:solidFill>
                <a:latin typeface="+mn-ea"/>
              </a:rPr>
              <a:t> + velocity * </a:t>
            </a:r>
            <a:r>
              <a:rPr lang="en-US" altLang="ko-KR" sz="1100" b="1" dirty="0" err="1">
                <a:solidFill>
                  <a:srgbClr val="0033FF"/>
                </a:solidFill>
                <a:latin typeface="+mn-ea"/>
              </a:rPr>
              <a:t>m_moveSpeed</a:t>
            </a:r>
            <a:r>
              <a:rPr lang="en-US" altLang="ko-KR" sz="1100" b="1" dirty="0">
                <a:solidFill>
                  <a:srgbClr val="0033FF"/>
                </a:solidFill>
                <a:latin typeface="+mn-ea"/>
              </a:rPr>
              <a:t> * </a:t>
            </a:r>
            <a:r>
              <a:rPr lang="en-US" altLang="ko-KR" sz="1100" b="1" dirty="0" err="1">
                <a:solidFill>
                  <a:srgbClr val="0033FF"/>
                </a:solidFill>
                <a:latin typeface="+mn-ea"/>
              </a:rPr>
              <a:t>Time.deltaTime</a:t>
            </a:r>
            <a:r>
              <a:rPr lang="en-US" altLang="ko-KR" sz="1100" b="1" dirty="0">
                <a:solidFill>
                  <a:srgbClr val="0033FF"/>
                </a:solidFill>
                <a:latin typeface="+mn-ea"/>
              </a:rPr>
              <a:t>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m_animator.SetFloat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MoveSpeed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",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velocity.magnitude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94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Translate/</a:t>
            </a:r>
            <a:r>
              <a:rPr lang="en-US" altLang="ko-KR" dirty="0" err="1"/>
              <a:t>Rigidbody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스크립트에 의한 캐릭터의 움직임 제어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Project  C# Script  </a:t>
            </a:r>
            <a:r>
              <a:rPr lang="en-US" altLang="ko-KR" dirty="0" err="1">
                <a:sym typeface="Wingdings" pitchFamily="2" charset="2"/>
              </a:rPr>
              <a:t>PlayerRigidbody.cs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생성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600" y="2348880"/>
            <a:ext cx="691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private void </a:t>
            </a:r>
            <a:r>
              <a:rPr lang="en-US" altLang="ko-KR" sz="1100" dirty="0" err="1">
                <a:latin typeface="+mn-ea"/>
              </a:rPr>
              <a:t>JumpingAndLanding</a:t>
            </a:r>
            <a:r>
              <a:rPr lang="en-US" altLang="ko-KR" sz="1100" dirty="0">
                <a:latin typeface="+mn-ea"/>
              </a:rPr>
              <a:t>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bool </a:t>
            </a:r>
            <a:r>
              <a:rPr lang="en-US" altLang="ko-KR" sz="1100" dirty="0" err="1">
                <a:latin typeface="+mn-ea"/>
              </a:rPr>
              <a:t>jumpCooldownOver</a:t>
            </a:r>
            <a:r>
              <a:rPr lang="en-US" altLang="ko-KR" sz="1100" dirty="0">
                <a:latin typeface="+mn-ea"/>
              </a:rPr>
              <a:t> = (</a:t>
            </a:r>
            <a:r>
              <a:rPr lang="en-US" altLang="ko-KR" sz="1100" dirty="0" err="1">
                <a:latin typeface="+mn-ea"/>
              </a:rPr>
              <a:t>Time.time</a:t>
            </a:r>
            <a:r>
              <a:rPr lang="en-US" altLang="ko-KR" sz="1100" dirty="0">
                <a:latin typeface="+mn-ea"/>
              </a:rPr>
              <a:t> - </a:t>
            </a:r>
            <a:r>
              <a:rPr lang="en-US" altLang="ko-KR" sz="1100" dirty="0" err="1">
                <a:latin typeface="+mn-ea"/>
              </a:rPr>
              <a:t>m_jumpTimeStamp</a:t>
            </a:r>
            <a:r>
              <a:rPr lang="en-US" altLang="ko-KR" sz="1100" dirty="0">
                <a:latin typeface="+mn-ea"/>
              </a:rPr>
              <a:t>) &gt;= </a:t>
            </a:r>
            <a:r>
              <a:rPr lang="en-US" altLang="ko-KR" sz="1100" dirty="0" err="1">
                <a:latin typeface="+mn-ea"/>
              </a:rPr>
              <a:t>m_minJumpInterval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</a:t>
            </a:r>
            <a:r>
              <a:rPr lang="en-US" altLang="ko-KR" sz="1100" dirty="0" err="1">
                <a:latin typeface="+mn-ea"/>
              </a:rPr>
              <a:t>jumpCooldownOver</a:t>
            </a:r>
            <a:r>
              <a:rPr lang="en-US" altLang="ko-KR" sz="1100" dirty="0">
                <a:latin typeface="+mn-ea"/>
              </a:rPr>
              <a:t> &amp;&amp;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&amp;&amp; </a:t>
            </a:r>
            <a:r>
              <a:rPr lang="en-US" altLang="ko-KR" sz="1100" dirty="0" err="1">
                <a:latin typeface="+mn-ea"/>
              </a:rPr>
              <a:t>Input.GetKey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KeyCode.Space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dirty="0" err="1">
                <a:latin typeface="+mn-ea"/>
              </a:rPr>
              <a:t>m_jumpTimeStamp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Time.time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dirty="0" err="1">
                <a:latin typeface="+mn-ea"/>
              </a:rPr>
              <a:t>m_rigidBody.AddForce</a:t>
            </a:r>
            <a:r>
              <a:rPr lang="en-US" altLang="ko-KR" sz="1100" dirty="0">
                <a:latin typeface="+mn-ea"/>
              </a:rPr>
              <a:t>(Vector3.up * </a:t>
            </a:r>
            <a:r>
              <a:rPr lang="en-US" altLang="ko-KR" sz="1100" dirty="0" err="1">
                <a:latin typeface="+mn-ea"/>
              </a:rPr>
              <a:t>m_jumpForce</a:t>
            </a:r>
            <a:r>
              <a:rPr lang="en-US" altLang="ko-KR" sz="1100" dirty="0">
                <a:latin typeface="+mn-ea"/>
              </a:rPr>
              <a:t>, </a:t>
            </a:r>
            <a:r>
              <a:rPr lang="en-US" altLang="ko-KR" sz="1100" dirty="0" err="1">
                <a:latin typeface="+mn-ea"/>
              </a:rPr>
              <a:t>ForceMode.Impulse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(!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 &amp;&amp;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m_animator.SetTrigger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("Land");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(!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&amp;&amp; 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m_animator.SetTrigger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("Jump");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748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Translate/</a:t>
            </a:r>
            <a:r>
              <a:rPr lang="en-US" altLang="ko-KR" dirty="0" err="1"/>
              <a:t>Rigidbody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481003"/>
            <a:ext cx="453650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>
                <a:latin typeface="+mn-ea"/>
              </a:rPr>
              <a:t>private </a:t>
            </a:r>
            <a:r>
              <a:rPr lang="en-US" altLang="ko-KR" sz="1100" dirty="0">
                <a:latin typeface="+mn-ea"/>
              </a:rPr>
              <a:t>void </a:t>
            </a:r>
            <a:r>
              <a:rPr lang="en-US" altLang="ko-KR" sz="1100" dirty="0" err="1">
                <a:latin typeface="+mn-ea"/>
              </a:rPr>
              <a:t>OnCollisionEnter</a:t>
            </a:r>
            <a:r>
              <a:rPr lang="en-US" altLang="ko-KR" sz="1100" dirty="0">
                <a:latin typeface="+mn-ea"/>
              </a:rPr>
              <a:t>(Collision collision)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dirty="0" err="1">
                <a:latin typeface="+mn-ea"/>
              </a:rPr>
              <a:t>ContactPoint</a:t>
            </a:r>
            <a:r>
              <a:rPr lang="en-US" altLang="ko-KR" sz="1100" dirty="0">
                <a:latin typeface="+mn-ea"/>
              </a:rPr>
              <a:t>[] </a:t>
            </a:r>
            <a:r>
              <a:rPr lang="en-US" altLang="ko-KR" sz="1100" dirty="0" err="1">
                <a:latin typeface="+mn-ea"/>
              </a:rPr>
              <a:t>contactPoints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collision.contacts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for (</a:t>
            </a:r>
            <a:r>
              <a:rPr lang="en-US" altLang="ko-KR" sz="1100" dirty="0" err="1">
                <a:latin typeface="+mn-ea"/>
              </a:rPr>
              <a:t>int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 = 0; 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 &lt; </a:t>
            </a:r>
            <a:r>
              <a:rPr lang="en-US" altLang="ko-KR" sz="1100" dirty="0" err="1">
                <a:latin typeface="+mn-ea"/>
              </a:rPr>
              <a:t>contactPoints.Length</a:t>
            </a:r>
            <a:r>
              <a:rPr lang="en-US" altLang="ko-KR" sz="1100" dirty="0">
                <a:latin typeface="+mn-ea"/>
              </a:rPr>
              <a:t>; 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++)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if (Vector3.Dot(</a:t>
            </a:r>
            <a:r>
              <a:rPr lang="en-US" altLang="ko-KR" sz="1100" dirty="0" err="1">
                <a:latin typeface="+mn-ea"/>
              </a:rPr>
              <a:t>contactPoints</a:t>
            </a:r>
            <a:r>
              <a:rPr lang="en-US" altLang="ko-KR" sz="1100" dirty="0">
                <a:latin typeface="+mn-ea"/>
              </a:rPr>
              <a:t>[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].normal, Vector3.up) &gt; 0.5f)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if (!</a:t>
            </a:r>
            <a:r>
              <a:rPr lang="en-US" altLang="ko-KR" sz="1100" dirty="0" err="1">
                <a:latin typeface="+mn-ea"/>
              </a:rPr>
              <a:t>m_collisions.Contains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    </a:t>
            </a:r>
            <a:r>
              <a:rPr lang="en-US" altLang="ko-KR" sz="1100" dirty="0" err="1">
                <a:latin typeface="+mn-ea"/>
              </a:rPr>
              <a:t>m_collisions.Add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= true;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private void </a:t>
            </a:r>
            <a:r>
              <a:rPr lang="en-US" altLang="ko-KR" sz="1100" dirty="0" err="1">
                <a:latin typeface="+mn-ea"/>
              </a:rPr>
              <a:t>OnCollisionExit</a:t>
            </a:r>
            <a:r>
              <a:rPr lang="en-US" altLang="ko-KR" sz="1100" dirty="0">
                <a:latin typeface="+mn-ea"/>
              </a:rPr>
              <a:t>(Collision collision)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if (</a:t>
            </a:r>
            <a:r>
              <a:rPr lang="en-US" altLang="ko-KR" sz="1100" dirty="0" err="1">
                <a:latin typeface="+mn-ea"/>
              </a:rPr>
              <a:t>m_collisions.Contains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dirty="0" err="1">
                <a:latin typeface="+mn-ea"/>
              </a:rPr>
              <a:t>m_collisions.Remove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if (</a:t>
            </a:r>
            <a:r>
              <a:rPr lang="en-US" altLang="ko-KR" sz="1100" dirty="0" err="1">
                <a:latin typeface="+mn-ea"/>
              </a:rPr>
              <a:t>m_collisions.Count</a:t>
            </a:r>
            <a:r>
              <a:rPr lang="en-US" altLang="ko-KR" sz="1100" dirty="0">
                <a:latin typeface="+mn-ea"/>
              </a:rPr>
              <a:t> == 0) {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= false;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9992" y="1340768"/>
            <a:ext cx="453650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 private void </a:t>
            </a:r>
            <a:r>
              <a:rPr lang="en-US" altLang="ko-KR" sz="1100" dirty="0" err="1">
                <a:latin typeface="+mn-ea"/>
              </a:rPr>
              <a:t>OnCollisionStay</a:t>
            </a:r>
            <a:r>
              <a:rPr lang="en-US" altLang="ko-KR" sz="1100" dirty="0">
                <a:latin typeface="+mn-ea"/>
              </a:rPr>
              <a:t>(Collision collision)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dirty="0" err="1">
                <a:latin typeface="+mn-ea"/>
              </a:rPr>
              <a:t>ContactPoint</a:t>
            </a:r>
            <a:r>
              <a:rPr lang="en-US" altLang="ko-KR" sz="1100" dirty="0">
                <a:latin typeface="+mn-ea"/>
              </a:rPr>
              <a:t>[] </a:t>
            </a:r>
            <a:r>
              <a:rPr lang="en-US" altLang="ko-KR" sz="1100" dirty="0" err="1">
                <a:latin typeface="+mn-ea"/>
              </a:rPr>
              <a:t>contactPoints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collision.contacts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bool </a:t>
            </a:r>
            <a:r>
              <a:rPr lang="en-US" altLang="ko-KR" sz="1100" dirty="0" err="1">
                <a:latin typeface="+mn-ea"/>
              </a:rPr>
              <a:t>validSurfaceNormal</a:t>
            </a:r>
            <a:r>
              <a:rPr lang="en-US" altLang="ko-KR" sz="1100" dirty="0">
                <a:latin typeface="+mn-ea"/>
              </a:rPr>
              <a:t> = false;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for (</a:t>
            </a:r>
            <a:r>
              <a:rPr lang="en-US" altLang="ko-KR" sz="1100" dirty="0" err="1">
                <a:latin typeface="+mn-ea"/>
              </a:rPr>
              <a:t>int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 = 0; 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 &lt; </a:t>
            </a:r>
            <a:r>
              <a:rPr lang="en-US" altLang="ko-KR" sz="1100" dirty="0" err="1">
                <a:latin typeface="+mn-ea"/>
              </a:rPr>
              <a:t>contactPoints.Length</a:t>
            </a:r>
            <a:r>
              <a:rPr lang="en-US" altLang="ko-KR" sz="1100" dirty="0">
                <a:latin typeface="+mn-ea"/>
              </a:rPr>
              <a:t>; 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++)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if (Vector3.Dot(</a:t>
            </a:r>
            <a:r>
              <a:rPr lang="en-US" altLang="ko-KR" sz="1100" dirty="0" err="1">
                <a:latin typeface="+mn-ea"/>
              </a:rPr>
              <a:t>contactPoints</a:t>
            </a:r>
            <a:r>
              <a:rPr lang="en-US" altLang="ko-KR" sz="1100" dirty="0">
                <a:latin typeface="+mn-ea"/>
              </a:rPr>
              <a:t>[</a:t>
            </a:r>
            <a:r>
              <a:rPr lang="en-US" altLang="ko-KR" sz="1100" dirty="0" err="1">
                <a:latin typeface="+mn-ea"/>
              </a:rPr>
              <a:t>i</a:t>
            </a:r>
            <a:r>
              <a:rPr lang="en-US" altLang="ko-KR" sz="1100" dirty="0">
                <a:latin typeface="+mn-ea"/>
              </a:rPr>
              <a:t>].normal, Vector3.up) &gt; 0.5f)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</a:t>
            </a:r>
            <a:r>
              <a:rPr lang="en-US" altLang="ko-KR" sz="1100" dirty="0" err="1">
                <a:latin typeface="+mn-ea"/>
              </a:rPr>
              <a:t>validSurfaceNormal</a:t>
            </a:r>
            <a:r>
              <a:rPr lang="en-US" altLang="ko-KR" sz="1100" dirty="0">
                <a:latin typeface="+mn-ea"/>
              </a:rPr>
              <a:t> = true; break;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if (</a:t>
            </a:r>
            <a:r>
              <a:rPr lang="en-US" altLang="ko-KR" sz="1100" dirty="0" err="1">
                <a:latin typeface="+mn-ea"/>
              </a:rPr>
              <a:t>validSurfaceNormal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= true;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if (!</a:t>
            </a:r>
            <a:r>
              <a:rPr lang="en-US" altLang="ko-KR" sz="1100" dirty="0" err="1">
                <a:latin typeface="+mn-ea"/>
              </a:rPr>
              <a:t>m_collisions.Contains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</a:t>
            </a:r>
            <a:r>
              <a:rPr lang="en-US" altLang="ko-KR" sz="1100" dirty="0" err="1">
                <a:latin typeface="+mn-ea"/>
              </a:rPr>
              <a:t>m_collisions.Add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else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if (</a:t>
            </a:r>
            <a:r>
              <a:rPr lang="en-US" altLang="ko-KR" sz="1100" dirty="0" err="1">
                <a:latin typeface="+mn-ea"/>
              </a:rPr>
              <a:t>m_collisions.Contains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    </a:t>
            </a:r>
            <a:r>
              <a:rPr lang="en-US" altLang="ko-KR" sz="1100" dirty="0" err="1">
                <a:latin typeface="+mn-ea"/>
              </a:rPr>
              <a:t>m_collisions.Remove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collision.collider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if (</a:t>
            </a:r>
            <a:r>
              <a:rPr lang="en-US" altLang="ko-KR" sz="1100" dirty="0" err="1">
                <a:latin typeface="+mn-ea"/>
              </a:rPr>
              <a:t>m_collisions.Count</a:t>
            </a:r>
            <a:r>
              <a:rPr lang="en-US" altLang="ko-KR" sz="1100" dirty="0">
                <a:latin typeface="+mn-ea"/>
              </a:rPr>
              <a:t> == 0) {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= false;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718" y="123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2243" y="1235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047" y="4149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73273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애니메이션을 활용한 캐릭터 움직임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애니메이션을 활용한 캐릭터 움직임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키 입력을 통한 캐릭터 움직임</a:t>
            </a:r>
            <a:endParaRPr lang="en-US" altLang="ko-KR" dirty="0"/>
          </a:p>
          <a:p>
            <a:pPr lvl="2" fontAlgn="auto">
              <a:spcAft>
                <a:spcPts val="0"/>
              </a:spcAft>
            </a:pPr>
            <a:r>
              <a:rPr lang="ko-KR" altLang="en-US" dirty="0"/>
              <a:t>방향 키 </a:t>
            </a:r>
            <a:r>
              <a:rPr lang="en-US" altLang="ko-KR" dirty="0"/>
              <a:t>: 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2" fontAlgn="auto">
              <a:spcAft>
                <a:spcPts val="0"/>
              </a:spcAft>
            </a:pPr>
            <a:r>
              <a:rPr lang="ko-KR" altLang="en-US" dirty="0"/>
              <a:t>스페이스 키 </a:t>
            </a:r>
            <a:r>
              <a:rPr lang="en-US" altLang="ko-KR" dirty="0"/>
              <a:t>: </a:t>
            </a:r>
            <a:r>
              <a:rPr lang="ko-KR" altLang="en-US" dirty="0"/>
              <a:t>점프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r>
              <a:rPr lang="ko-KR" altLang="en-US" b="0" dirty="0"/>
              <a:t>자연스러운 애니메이션처리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캐릭터를 따라가는 카메라 이동 처리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18323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캐릭터를 이용한 액션 게임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b="0" dirty="0">
                <a:sym typeface="Wingdings" pitchFamily="2" charset="2"/>
              </a:rPr>
              <a:t>Input </a:t>
            </a:r>
            <a:r>
              <a:rPr lang="ko-KR" altLang="en-US" b="0" dirty="0">
                <a:sym typeface="Wingdings" pitchFamily="2" charset="2"/>
              </a:rPr>
              <a:t>키 설정</a:t>
            </a:r>
            <a:endParaRPr lang="en-US" altLang="ko-KR" b="0" dirty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b="0" dirty="0">
                <a:sym typeface="Wingdings" pitchFamily="2" charset="2"/>
              </a:rPr>
              <a:t>Edit  Project Settings  Input’</a:t>
            </a:r>
          </a:p>
          <a:p>
            <a:pPr lvl="1" fontAlgn="auto">
              <a:spcAft>
                <a:spcPts val="0"/>
              </a:spcAft>
            </a:pPr>
            <a:endParaRPr lang="en-US" altLang="ko-KR" b="0" dirty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ko-KR" altLang="en-US" b="0" dirty="0">
                <a:sym typeface="Wingdings" pitchFamily="2" charset="2"/>
              </a:rPr>
              <a:t>사용자가 미리 지정해 놓은 </a:t>
            </a:r>
            <a:r>
              <a:rPr lang="en-US" altLang="ko-KR" b="0" dirty="0">
                <a:sym typeface="Wingdings" pitchFamily="2" charset="2"/>
              </a:rPr>
              <a:t>Input </a:t>
            </a:r>
            <a:r>
              <a:rPr lang="ko-KR" altLang="en-US" b="0" dirty="0">
                <a:sym typeface="Wingdings" pitchFamily="2" charset="2"/>
              </a:rPr>
              <a:t>값을 활용</a:t>
            </a:r>
            <a:endParaRPr lang="en-US" altLang="ko-KR" b="0" dirty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endParaRPr lang="en-US" altLang="ko-KR" b="0" dirty="0"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22" y="116632"/>
            <a:ext cx="2253674" cy="672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9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Character Controller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플레이어 캐릭터 구축</a:t>
            </a:r>
            <a:endParaRPr lang="en-US" altLang="ko-KR" dirty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 err="1">
                <a:sym typeface="Wingdings" pitchFamily="2" charset="2"/>
              </a:rPr>
              <a:t>CharacterController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컴포넌트 추가</a:t>
            </a:r>
            <a:endParaRPr lang="en-US" altLang="ko-KR" dirty="0">
              <a:sym typeface="Wingdings" pitchFamily="2" charset="2"/>
            </a:endParaRPr>
          </a:p>
          <a:p>
            <a:pPr lvl="2" fontAlgn="auto">
              <a:spcAft>
                <a:spcPts val="0"/>
              </a:spcAft>
            </a:pPr>
            <a:r>
              <a:rPr lang="en-US" altLang="ko-KR" dirty="0">
                <a:sym typeface="Wingdings" pitchFamily="2" charset="2"/>
              </a:rPr>
              <a:t>Hierarchy  MaleFree1 </a:t>
            </a:r>
            <a:r>
              <a:rPr lang="ko-KR" altLang="en-US" dirty="0">
                <a:sym typeface="Wingdings" pitchFamily="2" charset="2"/>
              </a:rPr>
              <a:t>선택</a:t>
            </a:r>
            <a:endParaRPr lang="en-US" altLang="ko-KR" dirty="0">
              <a:sym typeface="Wingdings" pitchFamily="2" charset="2"/>
            </a:endParaRPr>
          </a:p>
          <a:p>
            <a:pPr lvl="2" fontAlgn="auto">
              <a:spcAft>
                <a:spcPts val="0"/>
              </a:spcAft>
            </a:pPr>
            <a:r>
              <a:rPr lang="en-US" altLang="ko-KR" dirty="0">
                <a:sym typeface="Wingdings" pitchFamily="2" charset="2"/>
              </a:rPr>
              <a:t>Component  Physics  Character Controller</a:t>
            </a:r>
          </a:p>
          <a:p>
            <a:pPr lvl="2" fontAlgn="auto">
              <a:spcAft>
                <a:spcPts val="0"/>
              </a:spcAft>
            </a:pPr>
            <a:r>
              <a:rPr lang="en-US" altLang="ko-KR" dirty="0">
                <a:sym typeface="Wingdings" pitchFamily="2" charset="2"/>
              </a:rPr>
              <a:t>Capsule Collider </a:t>
            </a:r>
            <a:r>
              <a:rPr lang="ko-KR" altLang="en-US" dirty="0">
                <a:sym typeface="Wingdings" pitchFamily="2" charset="2"/>
              </a:rPr>
              <a:t>같이 캡슐 모양</a:t>
            </a:r>
            <a:endParaRPr lang="en-US" altLang="ko-KR" dirty="0">
              <a:sym typeface="Wingdings" pitchFamily="2" charset="2"/>
            </a:endParaRPr>
          </a:p>
          <a:p>
            <a:pPr lvl="2"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캐릭터와 대략적으로 일치시킬 수 있도록 수치 조절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904" r="53932" b="47662"/>
          <a:stretch/>
        </p:blipFill>
        <p:spPr>
          <a:xfrm>
            <a:off x="179512" y="3429000"/>
            <a:ext cx="5904656" cy="28766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485905"/>
            <a:ext cx="4887062" cy="153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0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Character Controller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스크립트에 의한 캐릭터의 움직임 제어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Project  C# Script  </a:t>
            </a:r>
            <a:r>
              <a:rPr lang="en-US" altLang="ko-KR" dirty="0" err="1">
                <a:sym typeface="Wingdings" pitchFamily="2" charset="2"/>
              </a:rPr>
              <a:t>PlayerController.cs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생성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276872"/>
            <a:ext cx="69120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private Animator </a:t>
            </a:r>
            <a:r>
              <a:rPr lang="en-US" altLang="ko-KR" sz="1100" dirty="0" err="1">
                <a:latin typeface="+mn-ea"/>
              </a:rPr>
              <a:t>m_animator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b="1" dirty="0">
                <a:latin typeface="+mn-ea"/>
              </a:rPr>
              <a:t>private Vector3 </a:t>
            </a:r>
            <a:r>
              <a:rPr lang="en-US" altLang="ko-KR" sz="1100" b="1" dirty="0" err="1">
                <a:latin typeface="+mn-ea"/>
              </a:rPr>
              <a:t>m_velocity</a:t>
            </a:r>
            <a:r>
              <a:rPr lang="en-US" altLang="ko-KR" sz="1100" b="1" dirty="0">
                <a:latin typeface="+mn-ea"/>
              </a:rPr>
              <a:t>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private bool 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b="1" dirty="0">
                <a:latin typeface="+mn-ea"/>
              </a:rPr>
              <a:t>private bool </a:t>
            </a:r>
            <a:r>
              <a:rPr lang="en-US" altLang="ko-KR" sz="1100" b="1" dirty="0" err="1">
                <a:latin typeface="+mn-ea"/>
              </a:rPr>
              <a:t>m_isGrounded</a:t>
            </a:r>
            <a:r>
              <a:rPr lang="en-US" altLang="ko-KR" sz="1100" b="1" dirty="0">
                <a:latin typeface="+mn-ea"/>
              </a:rPr>
              <a:t> = true;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public float </a:t>
            </a:r>
            <a:r>
              <a:rPr lang="en-US" altLang="ko-KR" sz="1100" dirty="0" err="1">
                <a:latin typeface="+mn-ea"/>
              </a:rPr>
              <a:t>m_moveSpeed</a:t>
            </a:r>
            <a:r>
              <a:rPr lang="en-US" altLang="ko-KR" sz="1100" dirty="0">
                <a:latin typeface="+mn-ea"/>
              </a:rPr>
              <a:t> = 2.0f;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public float </a:t>
            </a:r>
            <a:r>
              <a:rPr lang="en-US" altLang="ko-KR" sz="1100" dirty="0" err="1">
                <a:latin typeface="+mn-ea"/>
              </a:rPr>
              <a:t>m_jumpForce</a:t>
            </a:r>
            <a:r>
              <a:rPr lang="en-US" altLang="ko-KR" sz="1100" dirty="0">
                <a:latin typeface="+mn-ea"/>
              </a:rPr>
              <a:t> = 5.0f;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void Start()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m_animator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GetComponent</a:t>
            </a:r>
            <a:r>
              <a:rPr lang="en-US" altLang="ko-KR" sz="1100" dirty="0">
                <a:latin typeface="+mn-ea"/>
              </a:rPr>
              <a:t>&lt;Animator&gt;();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void Update()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m_animator.SetBool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("Grounded",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m_isGrounded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PlayerMove</a:t>
            </a:r>
            <a:r>
              <a:rPr lang="en-US" altLang="ko-KR" sz="1100" dirty="0">
                <a:latin typeface="+mn-ea"/>
              </a:rPr>
              <a:t>();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JumpingAndLanding</a:t>
            </a:r>
            <a:r>
              <a:rPr lang="en-US" altLang="ko-KR" sz="1100" dirty="0">
                <a:latin typeface="+mn-ea"/>
              </a:rPr>
              <a:t>();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49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Character Controller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484784"/>
            <a:ext cx="691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private void </a:t>
            </a:r>
            <a:r>
              <a:rPr lang="en-US" altLang="ko-KR" sz="1100" dirty="0" err="1">
                <a:latin typeface="+mn-ea"/>
              </a:rPr>
              <a:t>PlayerMove</a:t>
            </a:r>
            <a:r>
              <a:rPr lang="en-US" altLang="ko-KR" sz="1100" dirty="0">
                <a:latin typeface="+mn-ea"/>
              </a:rPr>
              <a:t>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b="1" dirty="0" err="1">
                <a:latin typeface="+mn-ea"/>
              </a:rPr>
              <a:t>CharacterController</a:t>
            </a:r>
            <a:r>
              <a:rPr lang="en-US" altLang="ko-KR" sz="1100" b="1" dirty="0">
                <a:latin typeface="+mn-ea"/>
              </a:rPr>
              <a:t> controller = </a:t>
            </a:r>
            <a:r>
              <a:rPr lang="en-US" altLang="ko-KR" sz="1100" b="1" dirty="0" err="1">
                <a:latin typeface="+mn-ea"/>
              </a:rPr>
              <a:t>GetComponent</a:t>
            </a:r>
            <a:r>
              <a:rPr lang="en-US" altLang="ko-KR" sz="1100" b="1" dirty="0">
                <a:latin typeface="+mn-ea"/>
              </a:rPr>
              <a:t>&lt;</a:t>
            </a:r>
            <a:r>
              <a:rPr lang="en-US" altLang="ko-KR" sz="1100" b="1" dirty="0" err="1">
                <a:latin typeface="+mn-ea"/>
              </a:rPr>
              <a:t>CharacterController</a:t>
            </a:r>
            <a:r>
              <a:rPr lang="en-US" altLang="ko-KR" sz="1100" b="1" dirty="0">
                <a:latin typeface="+mn-ea"/>
              </a:rPr>
              <a:t>&gt;();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float gravity = 20.0f;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</a:t>
            </a:r>
            <a:r>
              <a:rPr lang="en-US" altLang="ko-KR" sz="1100" dirty="0" err="1">
                <a:latin typeface="+mn-ea"/>
              </a:rPr>
              <a:t>controller.isGrounded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dirty="0" err="1">
                <a:latin typeface="+mn-ea"/>
              </a:rPr>
              <a:t>m_velocity</a:t>
            </a:r>
            <a:r>
              <a:rPr lang="en-US" altLang="ko-KR" sz="1100" dirty="0">
                <a:latin typeface="+mn-ea"/>
              </a:rPr>
              <a:t> = new Vector3(</a:t>
            </a:r>
            <a:r>
              <a:rPr lang="en-US" altLang="ko-KR" sz="1100" dirty="0" err="1">
                <a:latin typeface="+mn-ea"/>
              </a:rPr>
              <a:t>Input.GetAxis</a:t>
            </a:r>
            <a:r>
              <a:rPr lang="en-US" altLang="ko-KR" sz="1100" dirty="0">
                <a:latin typeface="+mn-ea"/>
              </a:rPr>
              <a:t>("Horizontal"), 0, </a:t>
            </a:r>
            <a:r>
              <a:rPr lang="en-US" altLang="ko-KR" sz="1100" dirty="0" err="1">
                <a:latin typeface="+mn-ea"/>
              </a:rPr>
              <a:t>Input.GetAxis</a:t>
            </a:r>
            <a:r>
              <a:rPr lang="en-US" altLang="ko-KR" sz="1100" dirty="0">
                <a:latin typeface="+mn-ea"/>
              </a:rPr>
              <a:t>("Vertical"));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dirty="0" err="1">
                <a:latin typeface="+mn-ea"/>
              </a:rPr>
              <a:t>m_velocity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m_velocity.normalized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if (</a:t>
            </a:r>
            <a:r>
              <a:rPr lang="en-US" altLang="ko-KR" sz="1100" dirty="0" err="1">
                <a:latin typeface="+mn-ea"/>
              </a:rPr>
              <a:t>Input.GetKey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KeyCode.LeftShift</a:t>
            </a:r>
            <a:r>
              <a:rPr lang="en-US" altLang="ko-KR" sz="1100" dirty="0">
                <a:latin typeface="+mn-ea"/>
              </a:rPr>
              <a:t>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dirty="0" err="1">
                <a:latin typeface="+mn-ea"/>
              </a:rPr>
              <a:t>m_velocity</a:t>
            </a:r>
            <a:r>
              <a:rPr lang="en-US" altLang="ko-KR" sz="1100" dirty="0">
                <a:latin typeface="+mn-ea"/>
              </a:rPr>
              <a:t> *= 2.0f;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m_animator.SetFloat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MoveSpeed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",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m_velocity.magnitude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);</a:t>
            </a:r>
            <a:endParaRPr lang="en-US" altLang="ko-KR" sz="1100" dirty="0">
              <a:latin typeface="+mn-ea"/>
            </a:endParaRP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if (</a:t>
            </a:r>
            <a:r>
              <a:rPr lang="en-US" altLang="ko-KR" sz="1100" dirty="0" err="1">
                <a:latin typeface="+mn-ea"/>
              </a:rPr>
              <a:t>Input.GetButtonDown</a:t>
            </a:r>
            <a:r>
              <a:rPr lang="en-US" altLang="ko-KR" sz="1100" dirty="0">
                <a:latin typeface="+mn-ea"/>
              </a:rPr>
              <a:t>("Jump"))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dirty="0" err="1">
                <a:latin typeface="+mn-ea"/>
              </a:rPr>
              <a:t>m_velocity.y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m_jumpForce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else if (</a:t>
            </a:r>
            <a:r>
              <a:rPr lang="en-US" altLang="ko-KR" sz="1100" dirty="0" err="1">
                <a:latin typeface="+mn-ea"/>
              </a:rPr>
              <a:t>m_velocity.magnitude</a:t>
            </a:r>
            <a:r>
              <a:rPr lang="en-US" altLang="ko-KR" sz="1100" dirty="0">
                <a:latin typeface="+mn-ea"/>
              </a:rPr>
              <a:t> &gt; 0.5)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    </a:t>
            </a:r>
            <a:r>
              <a:rPr lang="en-US" altLang="ko-KR" sz="1100" dirty="0" err="1">
                <a:latin typeface="+mn-ea"/>
              </a:rPr>
              <a:t>transform.LookAt</a:t>
            </a:r>
            <a:r>
              <a:rPr lang="en-US" altLang="ko-KR" sz="1100" dirty="0">
                <a:latin typeface="+mn-ea"/>
              </a:rPr>
              <a:t>(</a:t>
            </a:r>
            <a:r>
              <a:rPr lang="en-US" altLang="ko-KR" sz="1100" dirty="0" err="1">
                <a:latin typeface="+mn-ea"/>
              </a:rPr>
              <a:t>transform.position</a:t>
            </a:r>
            <a:r>
              <a:rPr lang="en-US" altLang="ko-KR" sz="1100" dirty="0">
                <a:latin typeface="+mn-ea"/>
              </a:rPr>
              <a:t> + </a:t>
            </a:r>
            <a:r>
              <a:rPr lang="en-US" altLang="ko-KR" sz="1100" dirty="0" err="1">
                <a:latin typeface="+mn-ea"/>
              </a:rPr>
              <a:t>m_velocity</a:t>
            </a:r>
            <a:r>
              <a:rPr lang="en-US" altLang="ko-KR" sz="1100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m_velocity.y</a:t>
            </a:r>
            <a:r>
              <a:rPr lang="en-US" altLang="ko-KR" sz="1100" dirty="0">
                <a:latin typeface="+mn-ea"/>
              </a:rPr>
              <a:t> -= gravity * </a:t>
            </a:r>
            <a:r>
              <a:rPr lang="en-US" altLang="ko-KR" sz="1100" dirty="0" err="1">
                <a:latin typeface="+mn-ea"/>
              </a:rPr>
              <a:t>Time.deltaTime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b="1" dirty="0" err="1">
                <a:latin typeface="+mn-ea"/>
              </a:rPr>
              <a:t>controller.Move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en-US" altLang="ko-KR" sz="1100" b="1" dirty="0" err="1">
                <a:latin typeface="+mn-ea"/>
              </a:rPr>
              <a:t>m_velocity</a:t>
            </a:r>
            <a:r>
              <a:rPr lang="en-US" altLang="ko-KR" sz="1100" b="1" dirty="0">
                <a:latin typeface="+mn-ea"/>
              </a:rPr>
              <a:t> * </a:t>
            </a:r>
            <a:r>
              <a:rPr lang="en-US" altLang="ko-KR" sz="1100" b="1" dirty="0" err="1">
                <a:latin typeface="+mn-ea"/>
              </a:rPr>
              <a:t>m_moveSpeed</a:t>
            </a:r>
            <a:r>
              <a:rPr lang="en-US" altLang="ko-KR" sz="1100" b="1" dirty="0">
                <a:latin typeface="+mn-ea"/>
              </a:rPr>
              <a:t> * </a:t>
            </a:r>
            <a:r>
              <a:rPr lang="en-US" altLang="ko-KR" sz="1100" b="1" dirty="0" err="1">
                <a:latin typeface="+mn-ea"/>
              </a:rPr>
              <a:t>Time.deltaTime</a:t>
            </a:r>
            <a:r>
              <a:rPr lang="en-US" altLang="ko-KR" sz="1100" b="1" dirty="0">
                <a:latin typeface="+mn-ea"/>
              </a:rPr>
              <a:t>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dirty="0" err="1">
                <a:latin typeface="+mn-ea"/>
              </a:rPr>
              <a:t>controller.isGrounded</a:t>
            </a:r>
            <a:r>
              <a:rPr lang="en-US" altLang="ko-KR" sz="1100" dirty="0">
                <a:latin typeface="+mn-ea"/>
              </a:rPr>
              <a:t>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048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– Character Controller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4600" y="1916832"/>
            <a:ext cx="691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private void </a:t>
            </a:r>
            <a:r>
              <a:rPr lang="en-US" altLang="ko-KR" sz="1100" dirty="0" err="1">
                <a:latin typeface="+mn-ea"/>
              </a:rPr>
              <a:t>JumpingAndLanding</a:t>
            </a:r>
            <a:r>
              <a:rPr lang="en-US" altLang="ko-KR" sz="1100" dirty="0">
                <a:latin typeface="+mn-ea"/>
              </a:rPr>
              <a:t>()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(!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 &amp;&amp; 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m_animator.SetTrigger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("Land");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if (!</a:t>
            </a:r>
            <a:r>
              <a:rPr lang="en-US" altLang="ko-KR" sz="1100" dirty="0" err="1">
                <a:latin typeface="+mn-ea"/>
              </a:rPr>
              <a:t>m_isGrounded</a:t>
            </a:r>
            <a:r>
              <a:rPr lang="en-US" altLang="ko-KR" sz="1100" dirty="0">
                <a:latin typeface="+mn-ea"/>
              </a:rPr>
              <a:t> &amp;&amp; </a:t>
            </a:r>
            <a:r>
              <a:rPr lang="en-US" altLang="ko-KR" sz="1100" dirty="0" err="1">
                <a:latin typeface="+mn-ea"/>
              </a:rPr>
              <a:t>m_wasGrounded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{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   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m_animator.SetTrigger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("Jump");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   }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46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카메라 이동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51495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캐릭터를 따라 움직이는 카메라에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en-US" altLang="ko-KR" b="0" dirty="0"/>
              <a:t>Loot At Camera</a:t>
            </a:r>
          </a:p>
          <a:p>
            <a:pPr lvl="2" fontAlgn="auto">
              <a:spcAft>
                <a:spcPts val="0"/>
              </a:spcAft>
            </a:pPr>
            <a:r>
              <a:rPr lang="ko-KR" altLang="en-US" dirty="0"/>
              <a:t>카메라의 이동 없이 캐릭터를 항상 바라보도록 설정</a:t>
            </a:r>
            <a:endParaRPr lang="en-US" altLang="ko-KR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  <a:p>
            <a:pPr lvl="1"/>
            <a:r>
              <a:rPr lang="en-US" altLang="ko-KR" dirty="0"/>
              <a:t>Follow Camera</a:t>
            </a:r>
          </a:p>
          <a:p>
            <a:pPr lvl="2"/>
            <a:r>
              <a:rPr lang="ko-KR" altLang="en-US" dirty="0"/>
              <a:t>캐릭터의 뒤에서 일정한 간격으로 따라가도록 설정</a:t>
            </a:r>
            <a:endParaRPr lang="en-US" altLang="ko-KR" dirty="0"/>
          </a:p>
          <a:p>
            <a:pPr lvl="2"/>
            <a:r>
              <a:rPr lang="en-US" altLang="ko-KR" b="0" dirty="0"/>
              <a:t>Mario Galaxy</a:t>
            </a:r>
            <a:r>
              <a:rPr lang="ko-KR" altLang="en-US" b="0" dirty="0"/>
              <a:t>와 같은 게임에서 주로 사용</a:t>
            </a:r>
            <a:endParaRPr lang="en-US" altLang="ko-KR" b="0" dirty="0"/>
          </a:p>
          <a:p>
            <a:pPr lvl="2"/>
            <a:r>
              <a:rPr lang="ko-KR" altLang="en-US" b="0" dirty="0"/>
              <a:t>캐릭터가 바라 보는 방향과 카메라 방향을 일치하기 위하여 회전을 적용</a:t>
            </a:r>
            <a:endParaRPr lang="en-US" altLang="ko-KR" b="0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Mouse Aim Camera</a:t>
            </a:r>
          </a:p>
          <a:p>
            <a:pPr lvl="2"/>
            <a:r>
              <a:rPr lang="en-US" altLang="ko-KR" b="0" dirty="0"/>
              <a:t>Follow Camera</a:t>
            </a:r>
            <a:r>
              <a:rPr lang="ko-KR" altLang="en-US" b="0" dirty="0"/>
              <a:t>의 기능에 마우스 움직임에 따른 캐릭터 회전을 추가</a:t>
            </a:r>
            <a:endParaRPr lang="en-US" altLang="ko-KR" b="0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Follow Camera</a:t>
            </a:r>
            <a:r>
              <a:rPr lang="ko-KR" altLang="en-US" dirty="0"/>
              <a:t>와 </a:t>
            </a:r>
            <a:r>
              <a:rPr lang="en-US" altLang="ko-KR" dirty="0"/>
              <a:t>Mouse Aim Camera</a:t>
            </a:r>
            <a:r>
              <a:rPr lang="ko-KR" altLang="en-US" dirty="0"/>
              <a:t>를 위해서는 스크립트 수정 필요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80030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카메라 이동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51495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캐릭터를 따라 움직이는 카메라에 대한 처리</a:t>
            </a:r>
            <a:endParaRPr lang="en-US" altLang="ko-KR" b="0" dirty="0"/>
          </a:p>
          <a:p>
            <a:pPr lvl="2"/>
            <a:r>
              <a:rPr lang="en-US" altLang="ko-KR" dirty="0"/>
              <a:t>Follow Camera</a:t>
            </a:r>
            <a:r>
              <a:rPr lang="ko-KR" altLang="en-US" dirty="0"/>
              <a:t>와 </a:t>
            </a:r>
            <a:r>
              <a:rPr lang="en-US" altLang="ko-KR" dirty="0"/>
              <a:t>Mouse Aim Camera</a:t>
            </a:r>
            <a:r>
              <a:rPr lang="ko-KR" altLang="en-US" dirty="0"/>
              <a:t>를 위해서는 스크립트 수정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나를</a:t>
            </a:r>
            <a:r>
              <a:rPr lang="en-US" altLang="ko-KR" dirty="0"/>
              <a:t> </a:t>
            </a:r>
            <a:r>
              <a:rPr lang="ko-KR" altLang="en-US" dirty="0"/>
              <a:t>중심으로 캐릭터가 이동할 수 있도록 설정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2276872"/>
            <a:ext cx="691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100" dirty="0">
                <a:latin typeface="+mn-ea"/>
              </a:rPr>
              <a:t> float h = </a:t>
            </a:r>
            <a:r>
              <a:rPr lang="en-US" altLang="ko-KR" sz="1100" dirty="0" err="1">
                <a:latin typeface="+mn-ea"/>
              </a:rPr>
              <a:t>Input.GetAxis</a:t>
            </a:r>
            <a:r>
              <a:rPr lang="en-US" altLang="ko-KR" sz="1100" dirty="0">
                <a:latin typeface="+mn-ea"/>
              </a:rPr>
              <a:t>("Horizontal");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float v = </a:t>
            </a:r>
            <a:r>
              <a:rPr lang="en-US" altLang="ko-KR" sz="1100" dirty="0" err="1">
                <a:latin typeface="+mn-ea"/>
              </a:rPr>
              <a:t>Input.GetAxis</a:t>
            </a:r>
            <a:r>
              <a:rPr lang="en-US" altLang="ko-KR" sz="1100" dirty="0">
                <a:latin typeface="+mn-ea"/>
              </a:rPr>
              <a:t>("Vertical");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Vector3 </a:t>
            </a:r>
            <a:r>
              <a:rPr lang="en-US" altLang="ko-KR" sz="1100" dirty="0" err="1">
                <a:latin typeface="+mn-ea"/>
              </a:rPr>
              <a:t>moveHorizontal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transform</a:t>
            </a:r>
            <a:r>
              <a:rPr lang="en-US" altLang="ko-KR" sz="1100" dirty="0" err="1">
                <a:latin typeface="+mn-ea"/>
              </a:rPr>
              <a:t>.right</a:t>
            </a:r>
            <a:r>
              <a:rPr lang="en-US" altLang="ko-KR" sz="1100" dirty="0">
                <a:latin typeface="+mn-ea"/>
              </a:rPr>
              <a:t> * h;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Vector3 </a:t>
            </a:r>
            <a:r>
              <a:rPr lang="en-US" altLang="ko-KR" sz="1100" dirty="0" err="1">
                <a:latin typeface="+mn-ea"/>
              </a:rPr>
              <a:t>moveVertical</a:t>
            </a:r>
            <a:r>
              <a:rPr lang="en-US" altLang="ko-KR" sz="1100" dirty="0">
                <a:latin typeface="+mn-ea"/>
              </a:rPr>
              <a:t> =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transform</a:t>
            </a:r>
            <a:r>
              <a:rPr lang="en-US" altLang="ko-KR" sz="1100" dirty="0" err="1">
                <a:latin typeface="+mn-ea"/>
              </a:rPr>
              <a:t>.forward</a:t>
            </a:r>
            <a:r>
              <a:rPr lang="en-US" altLang="ko-KR" sz="1100" dirty="0">
                <a:latin typeface="+mn-ea"/>
              </a:rPr>
              <a:t> * v;</a:t>
            </a:r>
          </a:p>
          <a:p>
            <a:pPr>
              <a:buNone/>
            </a:pPr>
            <a:r>
              <a:rPr lang="en-US" altLang="ko-KR" sz="1100" dirty="0">
                <a:latin typeface="+mn-ea"/>
              </a:rPr>
              <a:t> Vector3 velocity = (</a:t>
            </a:r>
            <a:r>
              <a:rPr lang="en-US" altLang="ko-KR" sz="1100" dirty="0" err="1">
                <a:latin typeface="+mn-ea"/>
              </a:rPr>
              <a:t>moveHorizontal</a:t>
            </a:r>
            <a:r>
              <a:rPr lang="en-US" altLang="ko-KR" sz="1100" dirty="0">
                <a:latin typeface="+mn-ea"/>
              </a:rPr>
              <a:t> + </a:t>
            </a:r>
            <a:r>
              <a:rPr lang="en-US" altLang="ko-KR" sz="1100" dirty="0" err="1">
                <a:latin typeface="+mn-ea"/>
              </a:rPr>
              <a:t>moveVertical</a:t>
            </a:r>
            <a:r>
              <a:rPr lang="en-US" altLang="ko-KR" sz="1100" dirty="0">
                <a:latin typeface="+mn-ea"/>
              </a:rPr>
              <a:t>).normalized;</a:t>
            </a:r>
          </a:p>
          <a:p>
            <a:pPr>
              <a:buNone/>
            </a:pPr>
            <a:endParaRPr lang="en-US" altLang="ko-KR" sz="1100" dirty="0">
              <a:latin typeface="+mn-ea"/>
            </a:endParaRPr>
          </a:p>
          <a:p>
            <a:pPr>
              <a:buNone/>
            </a:pP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 //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transform.LookAt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transform.position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 + velocity); </a:t>
            </a: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LookAt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를 삭제</a:t>
            </a:r>
            <a:endParaRPr lang="en-US" altLang="ko-KR" sz="1100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75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카메라 이동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캐릭터를 따라 움직이는 카메라에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en-US" altLang="ko-KR" dirty="0"/>
              <a:t>The Dungeon Crawler Camera</a:t>
            </a:r>
          </a:p>
          <a:p>
            <a:pPr lvl="2"/>
            <a:r>
              <a:rPr lang="ko-KR" altLang="en-US" b="0" dirty="0"/>
              <a:t>디아블로와 같은 전형적인 </a:t>
            </a:r>
            <a:r>
              <a:rPr lang="en-US" altLang="ko-KR" b="0" dirty="0"/>
              <a:t>3</a:t>
            </a:r>
            <a:r>
              <a:rPr lang="ko-KR" altLang="en-US" b="0" dirty="0"/>
              <a:t>인칭 시점 카메라</a:t>
            </a:r>
            <a:endParaRPr lang="en-US" altLang="ko-KR" b="0" dirty="0"/>
          </a:p>
          <a:p>
            <a:pPr lvl="2"/>
            <a:r>
              <a:rPr lang="ko-KR" altLang="en-US" dirty="0"/>
              <a:t>일정한 간격을 두고 캐릭터와 함께 이동하는 카메라 </a:t>
            </a:r>
            <a:r>
              <a:rPr lang="en-US" altLang="ko-KR" dirty="0"/>
              <a:t>(</a:t>
            </a:r>
            <a:r>
              <a:rPr lang="ko-KR" altLang="en-US" dirty="0"/>
              <a:t>회전 적용 없음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b="0" dirty="0"/>
              <a:t>캐릭터가 카메라로부터 멀어지면 자연스럽게 간격을 좁혀갈 수 있도록 선형 보간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(Lerp)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endParaRPr lang="en-US" altLang="ko-KR" b="0" dirty="0"/>
          </a:p>
          <a:p>
            <a:pPr lvl="2"/>
            <a:r>
              <a:rPr lang="en-US" altLang="ko-KR" dirty="0"/>
              <a:t>public static float </a:t>
            </a:r>
            <a:r>
              <a:rPr lang="en-US" altLang="ko-KR" b="1" dirty="0"/>
              <a:t>Lerp</a:t>
            </a:r>
            <a:r>
              <a:rPr lang="en-US" altLang="ko-KR" dirty="0"/>
              <a:t>(float </a:t>
            </a:r>
            <a:r>
              <a:rPr lang="en-US" altLang="ko-KR" b="1" dirty="0"/>
              <a:t>a</a:t>
            </a:r>
            <a:r>
              <a:rPr lang="en-US" altLang="ko-KR" dirty="0"/>
              <a:t>, float </a:t>
            </a:r>
            <a:r>
              <a:rPr lang="en-US" altLang="ko-KR" b="1" dirty="0"/>
              <a:t>b</a:t>
            </a:r>
            <a:r>
              <a:rPr lang="en-US" altLang="ko-KR" dirty="0"/>
              <a:t>, float </a:t>
            </a:r>
            <a:r>
              <a:rPr lang="en-US" altLang="ko-KR" b="1" dirty="0"/>
              <a:t>t</a:t>
            </a:r>
            <a:r>
              <a:rPr lang="en-US" altLang="ko-KR" dirty="0"/>
              <a:t>);</a:t>
            </a:r>
          </a:p>
          <a:p>
            <a:pPr lvl="3"/>
            <a:r>
              <a:rPr lang="en-US" altLang="ko-KR" dirty="0"/>
              <a:t>/t/</a:t>
            </a:r>
            <a:r>
              <a:rPr lang="ko-KR" altLang="en-US" dirty="0"/>
              <a:t>에 의해 </a:t>
            </a:r>
            <a:r>
              <a:rPr lang="en-US" altLang="ko-KR" dirty="0"/>
              <a:t>/a/</a:t>
            </a:r>
            <a:r>
              <a:rPr lang="ko-KR" altLang="en-US" dirty="0"/>
              <a:t>와 </a:t>
            </a:r>
            <a:r>
              <a:rPr lang="en-US" altLang="ko-KR" dirty="0"/>
              <a:t>/b/</a:t>
            </a:r>
            <a:r>
              <a:rPr lang="ko-KR" altLang="en-US" dirty="0"/>
              <a:t>사이를 보간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/t/</a:t>
            </a:r>
            <a:r>
              <a:rPr lang="ko-KR" altLang="en-US" dirty="0"/>
              <a:t>는 </a:t>
            </a:r>
            <a:r>
              <a:rPr lang="en-US" altLang="ko-KR" dirty="0"/>
              <a:t>0-1</a:t>
            </a:r>
            <a:r>
              <a:rPr lang="ko-KR" altLang="en-US" dirty="0"/>
              <a:t>사이의 값으로 고정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The parameter t is clamped to the range [0, 1].</a:t>
            </a:r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When t = 0 returns a, When t = 1 return b. </a:t>
            </a:r>
          </a:p>
          <a:p>
            <a:pPr lvl="3"/>
            <a:r>
              <a:rPr lang="en-US" altLang="ko-KR" dirty="0"/>
              <a:t>t = 0.5 </a:t>
            </a:r>
            <a:r>
              <a:rPr lang="ko-KR" altLang="en-US" dirty="0"/>
              <a:t>일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의 평균값을 반환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82923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애니메이션을 활용한 캐릭터 움직임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스테이지 구성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b="0" dirty="0"/>
              <a:t>무대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r>
              <a:rPr lang="ko-KR" altLang="en-US" b="0" dirty="0"/>
              <a:t>게임 공간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b="0" dirty="0"/>
              <a:t>발판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r>
              <a:rPr lang="ko-KR" altLang="en-US" b="0" dirty="0"/>
              <a:t>긴급하게 장애물을 피할 수 있는 수단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b="0" dirty="0"/>
              <a:t>무대 생성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r>
              <a:rPr lang="en-US" altLang="ko-KR" b="0" dirty="0"/>
              <a:t>Hierarchy </a:t>
            </a:r>
            <a:r>
              <a:rPr lang="en-US" altLang="ko-KR" b="0" dirty="0">
                <a:sym typeface="Wingdings" pitchFamily="2" charset="2"/>
              </a:rPr>
              <a:t> Create  Cube</a:t>
            </a:r>
          </a:p>
          <a:p>
            <a:pPr lvl="3" fontAlgn="auto">
              <a:spcAft>
                <a:spcPts val="0"/>
              </a:spcAft>
            </a:pPr>
            <a:r>
              <a:rPr lang="ko-KR" altLang="en-US" b="0" dirty="0"/>
              <a:t>이름 </a:t>
            </a:r>
            <a:r>
              <a:rPr lang="en-US" altLang="ko-KR" b="0" dirty="0"/>
              <a:t>: Floor</a:t>
            </a:r>
          </a:p>
          <a:p>
            <a:pPr lvl="3" fontAlgn="auto">
              <a:spcAft>
                <a:spcPts val="0"/>
              </a:spcAft>
            </a:pPr>
            <a:endParaRPr lang="en-US" altLang="ko-KR" b="0" dirty="0"/>
          </a:p>
          <a:p>
            <a:pPr lvl="3" fontAlgn="auto">
              <a:spcAft>
                <a:spcPts val="0"/>
              </a:spcAft>
            </a:pPr>
            <a:r>
              <a:rPr lang="en-US" altLang="ko-KR" b="0" dirty="0"/>
              <a:t>Scale	: 100, 1, 100</a:t>
            </a:r>
          </a:p>
          <a:p>
            <a:pPr lvl="3" fontAlgn="auto">
              <a:spcAft>
                <a:spcPts val="0"/>
              </a:spcAft>
            </a:pPr>
            <a:r>
              <a:rPr lang="en-US" altLang="ko-KR" b="0" dirty="0"/>
              <a:t>Position	: 0, -0.5, 0</a:t>
            </a:r>
          </a:p>
          <a:p>
            <a:pPr lvl="3" fontAlgn="auto">
              <a:spcAft>
                <a:spcPts val="0"/>
              </a:spcAft>
            </a:pPr>
            <a:endParaRPr lang="en-US" altLang="ko-KR" b="0" dirty="0"/>
          </a:p>
          <a:p>
            <a:pPr lvl="3" fontAlgn="auto">
              <a:spcAft>
                <a:spcPts val="0"/>
              </a:spcAft>
            </a:pPr>
            <a:r>
              <a:rPr lang="en-US" altLang="ko-KR" b="0" dirty="0"/>
              <a:t>Checker2.png </a:t>
            </a:r>
            <a:r>
              <a:rPr lang="ko-KR" altLang="en-US" b="0" dirty="0"/>
              <a:t>영상을 </a:t>
            </a:r>
            <a:r>
              <a:rPr lang="ko-KR" altLang="en-US" b="0" dirty="0" err="1"/>
              <a:t>텍스쳐로</a:t>
            </a:r>
            <a:r>
              <a:rPr lang="ko-KR" altLang="en-US" b="0" dirty="0"/>
              <a:t> 설정</a:t>
            </a:r>
            <a:endParaRPr lang="en-US" altLang="ko-KR" b="0" dirty="0"/>
          </a:p>
          <a:p>
            <a:pPr lvl="3" fontAlgn="auto">
              <a:spcAft>
                <a:spcPts val="0"/>
              </a:spcAft>
            </a:pPr>
            <a:r>
              <a:rPr lang="en-US" altLang="ko-KR" b="0" dirty="0"/>
              <a:t>Tiling : 10 x 10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7587" t="7735" r="200" b="40862"/>
          <a:stretch/>
        </p:blipFill>
        <p:spPr>
          <a:xfrm>
            <a:off x="5364088" y="1432328"/>
            <a:ext cx="364544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2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20556" y="0"/>
            <a:ext cx="7772400" cy="1143000"/>
          </a:xfrm>
        </p:spPr>
        <p:txBody>
          <a:bodyPr/>
          <a:lstStyle/>
          <a:p>
            <a:r>
              <a:rPr lang="ko-KR" altLang="en-US" dirty="0"/>
              <a:t>캐릭터를 이용한 미니 게임</a:t>
            </a:r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20556" y="1208958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ym typeface="Wingdings" pitchFamily="2" charset="2"/>
              </a:rPr>
              <a:t>캐릭터 배치</a:t>
            </a:r>
            <a:endParaRPr lang="en-US" altLang="ko-KR" dirty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>
                <a:sym typeface="Wingdings" pitchFamily="2" charset="2"/>
              </a:rPr>
              <a:t>Project  Character Model  Prefabs  Base  High Quality  MaleFree1</a:t>
            </a:r>
            <a:r>
              <a:rPr lang="ko-KR" altLang="en-US" dirty="0">
                <a:sym typeface="Wingdings" pitchFamily="2" charset="2"/>
              </a:rPr>
              <a:t>를 </a:t>
            </a:r>
            <a:r>
              <a:rPr lang="en-US" altLang="ko-KR" dirty="0">
                <a:sym typeface="Wingdings" pitchFamily="2" charset="2"/>
              </a:rPr>
              <a:t>Hierarchy </a:t>
            </a:r>
            <a:r>
              <a:rPr lang="ko-KR" altLang="en-US" dirty="0">
                <a:sym typeface="Wingdings" pitchFamily="2" charset="2"/>
              </a:rPr>
              <a:t>이동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Position	: 0, 0, 0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Rotation	: 0, 180, 0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Project  Character Model  Models  free_male_1.fbx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Inspector  Rig  Animation Type : Generic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 Avatar Definition :Create From this model</a:t>
            </a:r>
          </a:p>
          <a:p>
            <a:pPr lvl="1"/>
            <a:endParaRPr lang="en-US" altLang="ko-KR" dirty="0">
              <a:sym typeface="Wingdings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275" r="36873" b="48098"/>
          <a:stretch/>
        </p:blipFill>
        <p:spPr>
          <a:xfrm>
            <a:off x="179512" y="3710318"/>
            <a:ext cx="7353151" cy="2815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7901" t="6800" b="69845"/>
          <a:stretch/>
        </p:blipFill>
        <p:spPr>
          <a:xfrm>
            <a:off x="5292080" y="4581128"/>
            <a:ext cx="377357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6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en-US" altLang="ko-KR" dirty="0"/>
              <a:t>Project </a:t>
            </a:r>
            <a:r>
              <a:rPr lang="en-US" altLang="ko-KR" dirty="0">
                <a:sym typeface="Wingdings" panose="05000000000000000000" pitchFamily="2" charset="2"/>
              </a:rPr>
              <a:t> Create  Animator Controller: </a:t>
            </a:r>
            <a:r>
              <a:rPr lang="en-US" altLang="ko-KR" dirty="0" err="1"/>
              <a:t>MaleAnimatorController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286" t="12293" r="63622" b="22205"/>
          <a:stretch/>
        </p:blipFill>
        <p:spPr>
          <a:xfrm>
            <a:off x="1259632" y="2204864"/>
            <a:ext cx="7655860" cy="4536141"/>
          </a:xfrm>
          <a:prstGeom prst="rect">
            <a:avLst/>
          </a:prstGeom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325183"/>
              </p:ext>
            </p:extLst>
          </p:nvPr>
        </p:nvGraphicFramePr>
        <p:xfrm>
          <a:off x="5220072" y="4941168"/>
          <a:ext cx="1740024" cy="82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Image" r:id="rId4" imgW="3047400" imgH="1447560" progId="Photoshop.Image.12">
                  <p:embed/>
                </p:oleObj>
              </mc:Choice>
              <mc:Fallback>
                <p:oleObj name="Image" r:id="rId4" imgW="3047400" imgH="1447560" progId="Photoshop.Image.12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0072" y="4941168"/>
                        <a:ext cx="1740024" cy="82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74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애니메이션 동작 등록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뛰는동작</a:t>
            </a:r>
            <a:r>
              <a:rPr lang="ko-KR" altLang="en-US" sz="1200" dirty="0"/>
              <a:t> 착지동작 파일이 </a:t>
            </a:r>
            <a:r>
              <a:rPr lang="ko-KR" altLang="en-US" sz="1200" dirty="0" err="1"/>
              <a:t>분리되어있어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두개생성</a:t>
            </a:r>
            <a:r>
              <a:rPr lang="en-US" altLang="ko-KR" sz="1200" dirty="0"/>
              <a:t>)</a:t>
            </a:r>
            <a:endParaRPr lang="en-US" altLang="ko-KR" dirty="0"/>
          </a:p>
          <a:p>
            <a:pPr lvl="2"/>
            <a:r>
              <a:rPr lang="en-US" altLang="ko-KR" b="0" dirty="0"/>
              <a:t>Land </a:t>
            </a:r>
            <a:r>
              <a:rPr lang="en-US" altLang="ko-KR" b="0" dirty="0">
                <a:sym typeface="Wingdings" panose="05000000000000000000" pitchFamily="2" charset="2"/>
              </a:rPr>
              <a:t> Motion: jum</a:t>
            </a:r>
            <a:r>
              <a:rPr lang="en-US" altLang="ko-KR" dirty="0">
                <a:sym typeface="Wingdings" panose="05000000000000000000" pitchFamily="2" charset="2"/>
              </a:rPr>
              <a:t>p-down</a:t>
            </a:r>
          </a:p>
          <a:p>
            <a:pPr lvl="2"/>
            <a:r>
              <a:rPr lang="en-US" altLang="ko-KR" b="0" dirty="0">
                <a:sym typeface="Wingdings" panose="05000000000000000000" pitchFamily="2" charset="2"/>
              </a:rPr>
              <a:t>Jump  Motion: jump-up</a:t>
            </a:r>
            <a:endParaRPr lang="en-US" altLang="ko-KR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736" t="4383" b="64577"/>
          <a:stretch/>
        </p:blipFill>
        <p:spPr>
          <a:xfrm>
            <a:off x="4716016" y="2852936"/>
            <a:ext cx="4071574" cy="3074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7880" t="4578" b="66379"/>
          <a:stretch/>
        </p:blipFill>
        <p:spPr>
          <a:xfrm>
            <a:off x="576064" y="2842919"/>
            <a:ext cx="4045306" cy="2877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84285" y="3733800"/>
            <a:ext cx="2522884" cy="2139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36858" y="3733800"/>
            <a:ext cx="2522884" cy="2139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01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애니메이션 재생 속도 조절</a:t>
            </a:r>
            <a:r>
              <a:rPr lang="en-US" altLang="ko-KR" dirty="0"/>
              <a:t>: Speed</a:t>
            </a:r>
            <a:endParaRPr lang="en-US" altLang="ko-KR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0584" t="6925" b="60042"/>
          <a:stretch/>
        </p:blipFill>
        <p:spPr>
          <a:xfrm>
            <a:off x="539552" y="2276872"/>
            <a:ext cx="8352912" cy="30243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045216" y="3033792"/>
            <a:ext cx="3744416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2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en-US" altLang="ko-KR" dirty="0"/>
              <a:t>Parameters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en-US" altLang="ko-KR" dirty="0" err="1"/>
              <a:t>MoveSpeed</a:t>
            </a:r>
            <a:r>
              <a:rPr lang="en-US" altLang="ko-KR" dirty="0"/>
              <a:t> : Float</a:t>
            </a:r>
          </a:p>
          <a:p>
            <a:pPr lvl="2"/>
            <a:r>
              <a:rPr lang="en-US" altLang="ko-KR" dirty="0"/>
              <a:t>Jump : Trigger</a:t>
            </a:r>
          </a:p>
          <a:p>
            <a:pPr lvl="2"/>
            <a:r>
              <a:rPr lang="en-US" altLang="ko-KR" b="0" dirty="0"/>
              <a:t>Land : Trigger</a:t>
            </a:r>
          </a:p>
          <a:p>
            <a:pPr lvl="2"/>
            <a:r>
              <a:rPr lang="en-US" altLang="ko-KR" dirty="0"/>
              <a:t>Grounded : Bool</a:t>
            </a:r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8" t="529" r="76476" b="76080"/>
          <a:stretch/>
        </p:blipFill>
        <p:spPr>
          <a:xfrm>
            <a:off x="4067944" y="1916832"/>
            <a:ext cx="4032448" cy="24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Animator</a:t>
            </a:r>
            <a:endParaRPr lang="ko-KR" altLang="en-US" dirty="0"/>
          </a:p>
        </p:txBody>
      </p:sp>
      <p:sp>
        <p:nvSpPr>
          <p:cNvPr id="4" name="내용 개체 틀 5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b="0" dirty="0"/>
              <a:t>애니메이션이 적용된 캐릭터에 대한 처리</a:t>
            </a:r>
            <a:endParaRPr lang="en-US" altLang="ko-KR" b="0" dirty="0"/>
          </a:p>
          <a:p>
            <a:pPr lvl="1" fontAlgn="auto">
              <a:spcAft>
                <a:spcPts val="0"/>
              </a:spcAft>
            </a:pPr>
            <a:r>
              <a:rPr lang="en-US" altLang="ko-KR" dirty="0"/>
              <a:t>Movement </a:t>
            </a:r>
            <a:r>
              <a:rPr lang="ko-KR" altLang="en-US" dirty="0"/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sym typeface="Wingdings" panose="05000000000000000000" pitchFamily="2" charset="2"/>
              </a:rPr>
              <a:t>우클릭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Create new </a:t>
            </a:r>
            <a:r>
              <a:rPr lang="en-US" altLang="ko-KR" dirty="0" err="1">
                <a:sym typeface="Wingdings" panose="05000000000000000000" pitchFamily="2" charset="2"/>
              </a:rPr>
              <a:t>BlendTree</a:t>
            </a:r>
            <a:r>
              <a:rPr lang="en-US" altLang="ko-KR" dirty="0">
                <a:sym typeface="Wingdings" panose="05000000000000000000" pitchFamily="2" charset="2"/>
              </a:rPr>
              <a:t> in State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Motion 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b="0" dirty="0" err="1">
                <a:sym typeface="Wingdings" panose="05000000000000000000" pitchFamily="2" charset="2"/>
              </a:rPr>
              <a:t>MovementBlendTree</a:t>
            </a:r>
            <a:r>
              <a:rPr lang="en-US" altLang="ko-KR" b="0" dirty="0">
                <a:sym typeface="Wingdings" panose="05000000000000000000" pitchFamily="2" charset="2"/>
              </a:rPr>
              <a:t> 	</a:t>
            </a:r>
            <a:r>
              <a:rPr lang="en-US" altLang="ko-KR" sz="1100" b="0" dirty="0">
                <a:sym typeface="Wingdings" panose="05000000000000000000" pitchFamily="2" charset="2"/>
              </a:rPr>
              <a:t>(</a:t>
            </a:r>
            <a:r>
              <a:rPr lang="ko-KR" altLang="en-US" sz="1100" b="0" dirty="0" err="1">
                <a:sym typeface="Wingdings" panose="05000000000000000000" pitchFamily="2" charset="2"/>
              </a:rPr>
              <a:t>ㄴ여러개의</a:t>
            </a:r>
            <a:r>
              <a:rPr lang="ko-KR" altLang="en-US" sz="1100" b="0" dirty="0">
                <a:sym typeface="Wingdings" panose="05000000000000000000" pitchFamily="2" charset="2"/>
              </a:rPr>
              <a:t> 동작을 </a:t>
            </a:r>
            <a:r>
              <a:rPr lang="ko-KR" altLang="en-US" sz="1100" b="0" dirty="0" err="1">
                <a:sym typeface="Wingdings" panose="05000000000000000000" pitchFamily="2" charset="2"/>
              </a:rPr>
              <a:t>블렌드</a:t>
            </a:r>
            <a:r>
              <a:rPr lang="en-US" altLang="ko-KR" sz="1100" dirty="0"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sym typeface="Wingdings" panose="05000000000000000000" pitchFamily="2" charset="2"/>
              </a:rPr>
              <a:t>비율제어</a:t>
            </a:r>
            <a:r>
              <a:rPr lang="en-US" altLang="ko-KR" sz="1100" b="0" dirty="0">
                <a:sym typeface="Wingdings" panose="05000000000000000000" pitchFamily="2" charset="2"/>
              </a:rPr>
              <a:t>)</a:t>
            </a:r>
            <a:endParaRPr lang="en-US" altLang="ko-KR" sz="1100" b="0" dirty="0"/>
          </a:p>
          <a:p>
            <a:pPr lvl="2" fontAlgn="auto">
              <a:spcAft>
                <a:spcPts val="0"/>
              </a:spcAft>
            </a:pPr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987" t="4253" b="66352"/>
          <a:stretch/>
        </p:blipFill>
        <p:spPr>
          <a:xfrm>
            <a:off x="611560" y="2564904"/>
            <a:ext cx="4348553" cy="314539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23728" y="3552092"/>
            <a:ext cx="2852274" cy="2134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7587" t="4431" r="358" b="60392"/>
          <a:stretch/>
        </p:blipFill>
        <p:spPr>
          <a:xfrm>
            <a:off x="5086400" y="2564904"/>
            <a:ext cx="3600400" cy="3110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92134" y="2960112"/>
            <a:ext cx="2852274" cy="2134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64350" y="4077216"/>
            <a:ext cx="3562509" cy="7919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0A9340C3-E102-4238-898E-382C1340FA1C}"/>
              </a:ext>
            </a:extLst>
          </p:cNvPr>
          <p:cNvSpPr txBox="1">
            <a:spLocks/>
          </p:cNvSpPr>
          <p:nvPr/>
        </p:nvSpPr>
        <p:spPr>
          <a:xfrm>
            <a:off x="1066800" y="5410200"/>
            <a:ext cx="7772400" cy="762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74320" indent="-274320" algn="l" rtl="0" eaLnBrk="1" latinLnBrk="1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86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360" lvl="2" indent="0" fontAlgn="auto">
              <a:spcAft>
                <a:spcPts val="0"/>
              </a:spcAft>
              <a:buNone/>
            </a:pPr>
            <a:r>
              <a:rPr lang="en-US" altLang="ko-KR" b="0" dirty="0"/>
              <a:t>Automate</a:t>
            </a:r>
            <a:r>
              <a:rPr lang="ko-KR" altLang="en-US" b="0" dirty="0"/>
              <a:t> </a:t>
            </a:r>
            <a:r>
              <a:rPr lang="en-US" altLang="ko-KR" b="0" dirty="0"/>
              <a:t>Thresholds </a:t>
            </a:r>
            <a:r>
              <a:rPr lang="ko-KR" altLang="en-US" b="0" dirty="0"/>
              <a:t>체크해제 후 </a:t>
            </a:r>
            <a:r>
              <a:rPr lang="en-US" altLang="ko-KR" dirty="0"/>
              <a:t>motion walk(1) run(2)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594360" lvl="2" indent="0" fontAlgn="auto">
              <a:spcAft>
                <a:spcPts val="0"/>
              </a:spcAft>
              <a:buNone/>
            </a:pPr>
            <a:r>
              <a:rPr lang="ko-KR" altLang="en-US" b="0" dirty="0" err="1"/>
              <a:t>ㄴ</a:t>
            </a:r>
            <a:r>
              <a:rPr lang="ko-KR" altLang="en-US" dirty="0" err="1"/>
              <a:t>스크립트에서</a:t>
            </a:r>
            <a:r>
              <a:rPr lang="ko-KR" altLang="en-US" dirty="0"/>
              <a:t> </a:t>
            </a:r>
            <a:r>
              <a:rPr lang="en-US" altLang="ko-KR" dirty="0" err="1"/>
              <a:t>MoveSpeed</a:t>
            </a:r>
            <a:r>
              <a:rPr lang="en-US" altLang="ko-KR" dirty="0"/>
              <a:t> Float </a:t>
            </a:r>
            <a:r>
              <a:rPr lang="ko-KR" altLang="en-US" dirty="0"/>
              <a:t>수 </a:t>
            </a:r>
            <a:r>
              <a:rPr lang="ko-KR" altLang="en-US" dirty="0" err="1"/>
              <a:t>지정시</a:t>
            </a:r>
            <a:r>
              <a:rPr lang="ko-KR" altLang="en-US" dirty="0"/>
              <a:t> 해당 모션 실행</a:t>
            </a:r>
            <a:r>
              <a:rPr lang="en-US" altLang="ko-KR" dirty="0"/>
              <a:t>(</a:t>
            </a:r>
            <a:r>
              <a:rPr lang="ko-KR" altLang="en-US" dirty="0" err="1"/>
              <a:t>사이값</a:t>
            </a:r>
            <a:r>
              <a:rPr lang="ko-KR" altLang="en-US" dirty="0"/>
              <a:t> 시 </a:t>
            </a:r>
            <a:r>
              <a:rPr lang="en-US" altLang="ko-KR" dirty="0"/>
              <a:t>blend)</a:t>
            </a:r>
          </a:p>
          <a:p>
            <a:pPr marL="594360" lvl="2" indent="0" fontAlgn="auto">
              <a:spcAft>
                <a:spcPts val="0"/>
              </a:spcAft>
              <a:buNone/>
            </a:pPr>
            <a:endParaRPr lang="en-US" altLang="ko-KR" b="0" dirty="0"/>
          </a:p>
          <a:p>
            <a:pPr marL="594360" lvl="2" indent="0" fontAlgn="auto">
              <a:spcAft>
                <a:spcPts val="0"/>
              </a:spcAft>
              <a:buNone/>
            </a:pPr>
            <a:r>
              <a:rPr lang="ko-KR" altLang="en-US" b="0" dirty="0"/>
              <a:t>자료 애니메이션 파일</a:t>
            </a:r>
            <a:r>
              <a:rPr lang="en-US" altLang="ko-KR" b="0" dirty="0"/>
              <a:t>&gt;animation type </a:t>
            </a:r>
            <a:r>
              <a:rPr lang="ko-KR" altLang="en-US" b="0" dirty="0"/>
              <a:t>을 리그 파일과 통일</a:t>
            </a:r>
            <a:r>
              <a:rPr lang="en-US" altLang="ko-KR" b="0" dirty="0"/>
              <a:t>(generic)</a:t>
            </a:r>
          </a:p>
        </p:txBody>
      </p:sp>
    </p:spTree>
    <p:extLst>
      <p:ext uri="{BB962C8B-B14F-4D97-AF65-F5344CB8AC3E}">
        <p14:creationId xmlns:p14="http://schemas.microsoft.com/office/powerpoint/2010/main" val="3219189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1922</Words>
  <Application>Microsoft Office PowerPoint</Application>
  <PresentationFormat>화면 슬라이드 쇼(4:3)</PresentationFormat>
  <Paragraphs>354</Paragraphs>
  <Slides>27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바탕</vt:lpstr>
      <vt:lpstr>Broadway</vt:lpstr>
      <vt:lpstr>Franklin Gothic Book</vt:lpstr>
      <vt:lpstr>Perpetua</vt:lpstr>
      <vt:lpstr>Wingdings</vt:lpstr>
      <vt:lpstr>Wingdings 2</vt:lpstr>
      <vt:lpstr>균형</vt:lpstr>
      <vt:lpstr>Image</vt:lpstr>
      <vt:lpstr>캐릭터 애니메이션 (Chapter 5)</vt:lpstr>
      <vt:lpstr>애니메이션을 활용한 캐릭터 움직임</vt:lpstr>
      <vt:lpstr>애니메이션을 활용한 캐릭터 움직임</vt:lpstr>
      <vt:lpstr>캐릭터를 이용한 미니 게임</vt:lpstr>
      <vt:lpstr>애니메이션 - Animator</vt:lpstr>
      <vt:lpstr>애니메이션 - Animator</vt:lpstr>
      <vt:lpstr>애니메이션 - Animator</vt:lpstr>
      <vt:lpstr>애니메이션 - Animator</vt:lpstr>
      <vt:lpstr>애니메이션 - Animator</vt:lpstr>
      <vt:lpstr>애니메이션 - Animator</vt:lpstr>
      <vt:lpstr>애니메이션 - Animator</vt:lpstr>
      <vt:lpstr>애니메이션 - Animator</vt:lpstr>
      <vt:lpstr>애니메이션 - Animator</vt:lpstr>
      <vt:lpstr>애니메이션 - Animator</vt:lpstr>
      <vt:lpstr>캐릭터 이동 – Translate/Rigidbody</vt:lpstr>
      <vt:lpstr>캐릭터 이동 – Translate/Rigidbody</vt:lpstr>
      <vt:lpstr>캐릭터 이동 – Translate/Rigidbody</vt:lpstr>
      <vt:lpstr>캐릭터 이동 – Translate/Rigidbody</vt:lpstr>
      <vt:lpstr>캐릭터 이동 – Translate/Rigidbody</vt:lpstr>
      <vt:lpstr>캐릭터를 이용한 액션 게임</vt:lpstr>
      <vt:lpstr>캐릭터 이동 – Character Controller</vt:lpstr>
      <vt:lpstr>캐릭터 이동 – Character Controller</vt:lpstr>
      <vt:lpstr>캐릭터 이동 – Character Controller</vt:lpstr>
      <vt:lpstr>캐릭터 이동 – Character Controller</vt:lpstr>
      <vt:lpstr>카메라 이동</vt:lpstr>
      <vt:lpstr>카메라 이동</vt:lpstr>
      <vt:lpstr>카메라 이동</vt:lpstr>
    </vt:vector>
  </TitlesOfParts>
  <Company>mcv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Computer Graphics</dc:title>
  <dc:creator>JIn</dc:creator>
  <cp:lastModifiedBy>김윤호</cp:lastModifiedBy>
  <cp:revision>354</cp:revision>
  <dcterms:created xsi:type="dcterms:W3CDTF">2010-01-07T06:35:01Z</dcterms:created>
  <dcterms:modified xsi:type="dcterms:W3CDTF">2023-10-24T07:29:53Z</dcterms:modified>
</cp:coreProperties>
</file>